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540" r:id="rId2"/>
    <p:sldId id="541" r:id="rId3"/>
    <p:sldId id="865" r:id="rId4"/>
    <p:sldId id="786" r:id="rId5"/>
    <p:sldId id="761" r:id="rId6"/>
    <p:sldId id="866" r:id="rId7"/>
    <p:sldId id="869" r:id="rId8"/>
    <p:sldId id="870" r:id="rId9"/>
    <p:sldId id="797" r:id="rId10"/>
    <p:sldId id="871" r:id="rId11"/>
    <p:sldId id="798" r:id="rId12"/>
    <p:sldId id="872" r:id="rId13"/>
    <p:sldId id="874" r:id="rId14"/>
    <p:sldId id="873" r:id="rId15"/>
    <p:sldId id="799" r:id="rId16"/>
    <p:sldId id="801" r:id="rId17"/>
    <p:sldId id="802" r:id="rId18"/>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Coletto" initials="DC" lastIdx="84" clrIdx="0">
    <p:extLst>
      <p:ext uri="{19B8F6BF-5375-455C-9EA6-DF929625EA0E}">
        <p15:presenceInfo xmlns:p15="http://schemas.microsoft.com/office/powerpoint/2012/main" userId="c383fa3317bbd2dc" providerId="Windows Live"/>
      </p:ext>
    </p:extLst>
  </p:cmAuthor>
  <p:cmAuthor id="2" name="David Coletto" initials="DC [2]" lastIdx="19" clrIdx="1">
    <p:extLst>
      <p:ext uri="{19B8F6BF-5375-455C-9EA6-DF929625EA0E}">
        <p15:presenceInfo xmlns:p15="http://schemas.microsoft.com/office/powerpoint/2012/main" userId="David Coletto" providerId="None"/>
      </p:ext>
    </p:extLst>
  </p:cmAuthor>
  <p:cmAuthor id="3" name="Jonathan Nadeau" initials="JN" lastIdx="1" clrIdx="2">
    <p:extLst>
      <p:ext uri="{19B8F6BF-5375-455C-9EA6-DF929625EA0E}">
        <p15:presenceInfo xmlns:p15="http://schemas.microsoft.com/office/powerpoint/2012/main" userId="Jonathan Nade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6D6FF"/>
    <a:srgbClr val="D88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02" autoAdjust="0"/>
    <p:restoredTop sz="94655"/>
  </p:normalViewPr>
  <p:slideViewPr>
    <p:cSldViewPr snapToGrid="0" snapToObjects="1">
      <p:cViewPr varScale="1">
        <p:scale>
          <a:sx n="112" d="100"/>
          <a:sy n="112" d="100"/>
        </p:scale>
        <p:origin x="114" y="168"/>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tx2"/>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662-0847-9B8D-CE7A6A9812B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Il importe plus que jamais d’acquérir une formation postsecondaire compte tenu des mutations dans l’économie et la société</c:v>
                </c:pt>
                <c:pt idx="1">
                  <c:v>Compte tenu des mutations dans l’économie et la société, une formation postsecondaire n’est plus aussi importante que par le passé</c:v>
                </c:pt>
              </c:strCache>
            </c:strRef>
          </c:cat>
          <c:val>
            <c:numRef>
              <c:f>Sheet1!$B$2:$B$3</c:f>
              <c:numCache>
                <c:formatCode>0%</c:formatCode>
                <c:ptCount val="2"/>
                <c:pt idx="0">
                  <c:v>0.7</c:v>
                </c:pt>
                <c:pt idx="1">
                  <c:v>0.3</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4124169442630052"/>
          <c:y val="0.12914337647645771"/>
          <c:w val="0.3495573028409325"/>
          <c:h val="0.8708566235235423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150138527307626"/>
          <c:y val="3.1417347413342546E-2"/>
          <c:w val="0.75302327550930026"/>
          <c:h val="0.86106032868313054"/>
        </c:manualLayout>
      </c:layout>
      <c:barChart>
        <c:barDir val="bar"/>
        <c:grouping val="percentStacked"/>
        <c:varyColors val="0"/>
        <c:ser>
          <c:idx val="0"/>
          <c:order val="0"/>
          <c:tx>
            <c:strRef>
              <c:f>Sheet1!$B$1</c:f>
              <c:strCache>
                <c:ptCount val="1"/>
                <c:pt idx="0">
                  <c:v>Certainement</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La peine</c:v>
                </c:pt>
                <c:pt idx="1">
                  <c:v>Le temps</c:v>
                </c:pt>
                <c:pt idx="2">
                  <c:v>Le coût</c:v>
                </c:pt>
              </c:strCache>
            </c:strRef>
          </c:cat>
          <c:val>
            <c:numRef>
              <c:f>Sheet1!$B$2:$B$4</c:f>
              <c:numCache>
                <c:formatCode>0%</c:formatCode>
                <c:ptCount val="3"/>
                <c:pt idx="0">
                  <c:v>0.52603904526620004</c:v>
                </c:pt>
                <c:pt idx="1">
                  <c:v>0.49171047419620001</c:v>
                </c:pt>
                <c:pt idx="2">
                  <c:v>0.31454123301629999</c:v>
                </c:pt>
              </c:numCache>
            </c:numRef>
          </c:val>
          <c:extLst>
            <c:ext xmlns:c16="http://schemas.microsoft.com/office/drawing/2014/chart" uri="{C3380CC4-5D6E-409C-BE32-E72D297353CC}">
              <c16:uniqueId val="{00000000-177A-A649-A08A-8970D8971EE1}"/>
            </c:ext>
          </c:extLst>
        </c:ser>
        <c:ser>
          <c:idx val="1"/>
          <c:order val="1"/>
          <c:tx>
            <c:strRef>
              <c:f>Sheet1!$C$1</c:f>
              <c:strCache>
                <c:ptCount val="1"/>
                <c:pt idx="0">
                  <c:v>Probablement</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La peine</c:v>
                </c:pt>
                <c:pt idx="1">
                  <c:v>Le temps</c:v>
                </c:pt>
                <c:pt idx="2">
                  <c:v>Le coût</c:v>
                </c:pt>
              </c:strCache>
            </c:strRef>
          </c:cat>
          <c:val>
            <c:numRef>
              <c:f>Sheet1!$C$2:$C$4</c:f>
              <c:numCache>
                <c:formatCode>0%</c:formatCode>
                <c:ptCount val="3"/>
                <c:pt idx="0">
                  <c:v>0.32467624263860001</c:v>
                </c:pt>
                <c:pt idx="1">
                  <c:v>0.33826025575349999</c:v>
                </c:pt>
                <c:pt idx="2">
                  <c:v>0.33503970701289998</c:v>
                </c:pt>
              </c:numCache>
            </c:numRef>
          </c:val>
          <c:extLst>
            <c:ext xmlns:c16="http://schemas.microsoft.com/office/drawing/2014/chart" uri="{C3380CC4-5D6E-409C-BE32-E72D297353CC}">
              <c16:uniqueId val="{00000001-177A-A649-A08A-8970D8971EE1}"/>
            </c:ext>
          </c:extLst>
        </c:ser>
        <c:ser>
          <c:idx val="2"/>
          <c:order val="2"/>
          <c:tx>
            <c:strRef>
              <c:f>Sheet1!$D$1</c:f>
              <c:strCache>
                <c:ptCount val="1"/>
                <c:pt idx="0">
                  <c:v>Probablement pas</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La peine</c:v>
                </c:pt>
                <c:pt idx="1">
                  <c:v>Le temps</c:v>
                </c:pt>
                <c:pt idx="2">
                  <c:v>Le coût</c:v>
                </c:pt>
              </c:strCache>
            </c:strRef>
          </c:cat>
          <c:val>
            <c:numRef>
              <c:f>Sheet1!$D$2:$D$4</c:f>
              <c:numCache>
                <c:formatCode>0%</c:formatCode>
                <c:ptCount val="3"/>
                <c:pt idx="0">
                  <c:v>7.7326460283530005E-2</c:v>
                </c:pt>
                <c:pt idx="1">
                  <c:v>9.0701169230210002E-2</c:v>
                </c:pt>
                <c:pt idx="2">
                  <c:v>0.18709035609970001</c:v>
                </c:pt>
              </c:numCache>
            </c:numRef>
          </c:val>
          <c:extLst>
            <c:ext xmlns:c16="http://schemas.microsoft.com/office/drawing/2014/chart" uri="{C3380CC4-5D6E-409C-BE32-E72D297353CC}">
              <c16:uniqueId val="{00000002-177A-A649-A08A-8970D8971EE1}"/>
            </c:ext>
          </c:extLst>
        </c:ser>
        <c:ser>
          <c:idx val="3"/>
          <c:order val="3"/>
          <c:tx>
            <c:strRef>
              <c:f>Sheet1!$E$1</c:f>
              <c:strCache>
                <c:ptCount val="1"/>
                <c:pt idx="0">
                  <c:v>Certainement pas</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La peine</c:v>
                </c:pt>
                <c:pt idx="1">
                  <c:v>Le temps</c:v>
                </c:pt>
                <c:pt idx="2">
                  <c:v>Le coût</c:v>
                </c:pt>
              </c:strCache>
            </c:strRef>
          </c:cat>
          <c:val>
            <c:numRef>
              <c:f>Sheet1!$E$2:$E$4</c:f>
              <c:numCache>
                <c:formatCode>0%</c:formatCode>
                <c:ptCount val="3"/>
                <c:pt idx="0">
                  <c:v>3.2445493563300003E-2</c:v>
                </c:pt>
                <c:pt idx="1">
                  <c:v>3.346231831806E-2</c:v>
                </c:pt>
                <c:pt idx="2">
                  <c:v>0.10042534257089999</c:v>
                </c:pt>
              </c:numCache>
            </c:numRef>
          </c:val>
          <c:extLst>
            <c:ext xmlns:c16="http://schemas.microsoft.com/office/drawing/2014/chart" uri="{C3380CC4-5D6E-409C-BE32-E72D297353CC}">
              <c16:uniqueId val="{00000003-177A-A649-A08A-8970D8971EE1}"/>
            </c:ext>
          </c:extLst>
        </c:ser>
        <c:ser>
          <c:idx val="4"/>
          <c:order val="4"/>
          <c:tx>
            <c:strRef>
              <c:f>Sheet1!$F$1</c:f>
              <c:strCache>
                <c:ptCount val="1"/>
                <c:pt idx="0">
                  <c:v>Ne sait pas/Incertain</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La peine</c:v>
                </c:pt>
                <c:pt idx="1">
                  <c:v>Le temps</c:v>
                </c:pt>
                <c:pt idx="2">
                  <c:v>Le coût</c:v>
                </c:pt>
              </c:strCache>
            </c:strRef>
          </c:cat>
          <c:val>
            <c:numRef>
              <c:f>Sheet1!$F$2:$F$4</c:f>
              <c:numCache>
                <c:formatCode>0%</c:formatCode>
                <c:ptCount val="3"/>
                <c:pt idx="0">
                  <c:v>3.951275824837E-2</c:v>
                </c:pt>
                <c:pt idx="1">
                  <c:v>4.5865782502030002E-2</c:v>
                </c:pt>
                <c:pt idx="2">
                  <c:v>6.2903361300229998E-2</c:v>
                </c:pt>
              </c:numCache>
            </c:numRef>
          </c:val>
          <c:extLst>
            <c:ext xmlns:c16="http://schemas.microsoft.com/office/drawing/2014/chart" uri="{C3380CC4-5D6E-409C-BE32-E72D297353CC}">
              <c16:uniqueId val="{00000004-177A-A649-A08A-8970D8971EE1}"/>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0"/>
          <c:y val="0.90752589973936204"/>
          <c:w val="0.98145046426191462"/>
          <c:h val="9.2473889933048531E-2"/>
        </c:manualLayout>
      </c:layout>
      <c:overlay val="0"/>
      <c:spPr>
        <a:noFill/>
        <a:ln>
          <a:noFill/>
        </a:ln>
        <a:effectLst/>
      </c:spPr>
      <c:txPr>
        <a:bodyPr rot="0" spcFirstLastPara="1" vertOverflow="ellipsis" vert="horz" wrap="square" anchor="ctr" anchorCtr="1"/>
        <a:lstStyle/>
        <a:p>
          <a:pPr>
            <a:defRPr sz="15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tx2"/>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662-0847-9B8D-CE7A6A9812B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Obtenir un diplôme d’études postsecondaires</c:v>
                </c:pt>
                <c:pt idx="1">
                  <c:v>Ne pas obtenir de diplôme d’études postsecondaires</c:v>
                </c:pt>
              </c:strCache>
            </c:strRef>
          </c:cat>
          <c:val>
            <c:numRef>
              <c:f>Sheet1!$B$2:$B$3</c:f>
              <c:numCache>
                <c:formatCode>0%</c:formatCode>
                <c:ptCount val="2"/>
                <c:pt idx="0">
                  <c:v>0.93</c:v>
                </c:pt>
                <c:pt idx="1">
                  <c:v>7.0000000000000007E-2</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6860630118551234"/>
          <c:y val="0.12914337647645771"/>
          <c:w val="0.32219264711476281"/>
          <c:h val="0.6905939938584868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649244931340105E-2"/>
          <c:y val="3.1417347413342546E-2"/>
          <c:w val="0.9632348130396744"/>
          <c:h val="0.82366409918159711"/>
        </c:manualLayout>
      </c:layout>
      <c:barChart>
        <c:barDir val="bar"/>
        <c:grouping val="percentStacked"/>
        <c:varyColors val="0"/>
        <c:ser>
          <c:idx val="0"/>
          <c:order val="0"/>
          <c:tx>
            <c:strRef>
              <c:f>Sheet1!$A$2</c:f>
              <c:strCache>
                <c:ptCount val="1"/>
                <c:pt idx="0">
                  <c:v>Tout à fait d’accord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Sheet1!$B$2</c:f>
              <c:numCache>
                <c:formatCode>0%</c:formatCode>
                <c:ptCount val="1"/>
                <c:pt idx="0">
                  <c:v>0.61082050216630002</c:v>
                </c:pt>
              </c:numCache>
            </c:numRef>
          </c:val>
          <c:extLst>
            <c:ext xmlns:c16="http://schemas.microsoft.com/office/drawing/2014/chart" uri="{C3380CC4-5D6E-409C-BE32-E72D297353CC}">
              <c16:uniqueId val="{00000000-3264-6E4A-98AB-321CEA1C5996}"/>
            </c:ext>
          </c:extLst>
        </c:ser>
        <c:ser>
          <c:idx val="1"/>
          <c:order val="1"/>
          <c:tx>
            <c:strRef>
              <c:f>Sheet1!$A$3</c:f>
              <c:strCache>
                <c:ptCount val="1"/>
                <c:pt idx="0">
                  <c:v>Plutôt d’accord</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Sheet1!$B$3</c:f>
              <c:numCache>
                <c:formatCode>0%</c:formatCode>
                <c:ptCount val="1"/>
                <c:pt idx="0">
                  <c:v>0.25041027540880001</c:v>
                </c:pt>
              </c:numCache>
            </c:numRef>
          </c:val>
          <c:extLst>
            <c:ext xmlns:c16="http://schemas.microsoft.com/office/drawing/2014/chart" uri="{C3380CC4-5D6E-409C-BE32-E72D297353CC}">
              <c16:uniqueId val="{00000000-F76B-9C4E-A897-5C4405501C58}"/>
            </c:ext>
          </c:extLst>
        </c:ser>
        <c:ser>
          <c:idx val="2"/>
          <c:order val="2"/>
          <c:tx>
            <c:strRef>
              <c:f>Sheet1!$A$4</c:f>
              <c:strCache>
                <c:ptCount val="1"/>
                <c:pt idx="0">
                  <c:v>Plutôt en désaccord</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Sheet1!$B$4</c:f>
              <c:numCache>
                <c:formatCode>0%</c:formatCode>
                <c:ptCount val="1"/>
                <c:pt idx="0">
                  <c:v>7.1712246207630004E-2</c:v>
                </c:pt>
              </c:numCache>
            </c:numRef>
          </c:val>
          <c:extLst>
            <c:ext xmlns:c16="http://schemas.microsoft.com/office/drawing/2014/chart" uri="{C3380CC4-5D6E-409C-BE32-E72D297353CC}">
              <c16:uniqueId val="{00000001-F76B-9C4E-A897-5C4405501C58}"/>
            </c:ext>
          </c:extLst>
        </c:ser>
        <c:ser>
          <c:idx val="3"/>
          <c:order val="3"/>
          <c:tx>
            <c:strRef>
              <c:f>Sheet1!$A$5</c:f>
              <c:strCache>
                <c:ptCount val="1"/>
                <c:pt idx="0">
                  <c:v>Tout à fait en désaccord</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Sheet1!$B$5</c:f>
              <c:numCache>
                <c:formatCode>0%</c:formatCode>
                <c:ptCount val="1"/>
                <c:pt idx="0">
                  <c:v>3.0376104778340001E-2</c:v>
                </c:pt>
              </c:numCache>
            </c:numRef>
          </c:val>
          <c:extLst>
            <c:ext xmlns:c16="http://schemas.microsoft.com/office/drawing/2014/chart" uri="{C3380CC4-5D6E-409C-BE32-E72D297353CC}">
              <c16:uniqueId val="{00000002-F76B-9C4E-A897-5C4405501C58}"/>
            </c:ext>
          </c:extLst>
        </c:ser>
        <c:ser>
          <c:idx val="4"/>
          <c:order val="4"/>
          <c:tx>
            <c:strRef>
              <c:f>Sheet1!$A$6</c:f>
              <c:strCache>
                <c:ptCount val="1"/>
                <c:pt idx="0">
                  <c:v>Ne sait pas/Incertain</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Sheet1!$B$6</c:f>
              <c:numCache>
                <c:formatCode>0%</c:formatCode>
                <c:ptCount val="1"/>
                <c:pt idx="0">
                  <c:v>3.6680871438949998E-2</c:v>
                </c:pt>
              </c:numCache>
            </c:numRef>
          </c:val>
          <c:extLst>
            <c:ext xmlns:c16="http://schemas.microsoft.com/office/drawing/2014/chart" uri="{C3380CC4-5D6E-409C-BE32-E72D297353CC}">
              <c16:uniqueId val="{00000000-2248-5F4B-9508-BAD207927706}"/>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1"/>
        <c:axPos val="l"/>
        <c:numFmt formatCode="General" sourceLinked="1"/>
        <c:majorTickMark val="none"/>
        <c:minorTickMark val="none"/>
        <c:tickLblPos val="nextTo"/>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0"/>
          <c:y val="0.789500174066048"/>
          <c:w val="1"/>
          <c:h val="0.2104998954193683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2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649244931340105E-2"/>
          <c:y val="3.1417347413342546E-2"/>
          <c:w val="0.9632348130396744"/>
          <c:h val="0.82366409918159711"/>
        </c:manualLayout>
      </c:layout>
      <c:barChart>
        <c:barDir val="bar"/>
        <c:grouping val="percentStacked"/>
        <c:varyColors val="0"/>
        <c:ser>
          <c:idx val="0"/>
          <c:order val="0"/>
          <c:tx>
            <c:strRef>
              <c:f>Sheet1!$A$2</c:f>
              <c:strCache>
                <c:ptCount val="1"/>
                <c:pt idx="0">
                  <c:v>Tout à fait d’accord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Sheet1!$B$2</c:f>
              <c:numCache>
                <c:formatCode>0%</c:formatCode>
                <c:ptCount val="1"/>
                <c:pt idx="0">
                  <c:v>0.57794464953930003</c:v>
                </c:pt>
              </c:numCache>
            </c:numRef>
          </c:val>
          <c:extLst>
            <c:ext xmlns:c16="http://schemas.microsoft.com/office/drawing/2014/chart" uri="{C3380CC4-5D6E-409C-BE32-E72D297353CC}">
              <c16:uniqueId val="{00000000-3264-6E4A-98AB-321CEA1C5996}"/>
            </c:ext>
          </c:extLst>
        </c:ser>
        <c:ser>
          <c:idx val="1"/>
          <c:order val="1"/>
          <c:tx>
            <c:strRef>
              <c:f>Sheet1!$A$3</c:f>
              <c:strCache>
                <c:ptCount val="1"/>
                <c:pt idx="0">
                  <c:v>Plutôt d’accord</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Sheet1!$B$3</c:f>
              <c:numCache>
                <c:formatCode>0%</c:formatCode>
                <c:ptCount val="1"/>
                <c:pt idx="0">
                  <c:v>0.27683341570160003</c:v>
                </c:pt>
              </c:numCache>
            </c:numRef>
          </c:val>
          <c:extLst>
            <c:ext xmlns:c16="http://schemas.microsoft.com/office/drawing/2014/chart" uri="{C3380CC4-5D6E-409C-BE32-E72D297353CC}">
              <c16:uniqueId val="{00000000-F76B-9C4E-A897-5C4405501C58}"/>
            </c:ext>
          </c:extLst>
        </c:ser>
        <c:ser>
          <c:idx val="2"/>
          <c:order val="2"/>
          <c:tx>
            <c:strRef>
              <c:f>Sheet1!$A$4</c:f>
              <c:strCache>
                <c:ptCount val="1"/>
                <c:pt idx="0">
                  <c:v>Plutôt en désaccord</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Sheet1!$B$4</c:f>
              <c:numCache>
                <c:formatCode>0%</c:formatCode>
                <c:ptCount val="1"/>
                <c:pt idx="0">
                  <c:v>8.0373225494550005E-2</c:v>
                </c:pt>
              </c:numCache>
            </c:numRef>
          </c:val>
          <c:extLst>
            <c:ext xmlns:c16="http://schemas.microsoft.com/office/drawing/2014/chart" uri="{C3380CC4-5D6E-409C-BE32-E72D297353CC}">
              <c16:uniqueId val="{00000001-F76B-9C4E-A897-5C4405501C58}"/>
            </c:ext>
          </c:extLst>
        </c:ser>
        <c:ser>
          <c:idx val="3"/>
          <c:order val="3"/>
          <c:tx>
            <c:strRef>
              <c:f>Sheet1!$A$5</c:f>
              <c:strCache>
                <c:ptCount val="1"/>
                <c:pt idx="0">
                  <c:v>Tout à fait en désaccord</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Sheet1!$B$5</c:f>
              <c:numCache>
                <c:formatCode>0%</c:formatCode>
                <c:ptCount val="1"/>
                <c:pt idx="0">
                  <c:v>2.738350617443E-2</c:v>
                </c:pt>
              </c:numCache>
            </c:numRef>
          </c:val>
          <c:extLst>
            <c:ext xmlns:c16="http://schemas.microsoft.com/office/drawing/2014/chart" uri="{C3380CC4-5D6E-409C-BE32-E72D297353CC}">
              <c16:uniqueId val="{00000002-F76B-9C4E-A897-5C4405501C58}"/>
            </c:ext>
          </c:extLst>
        </c:ser>
        <c:ser>
          <c:idx val="4"/>
          <c:order val="4"/>
          <c:tx>
            <c:strRef>
              <c:f>Sheet1!$A$6</c:f>
              <c:strCache>
                <c:ptCount val="1"/>
                <c:pt idx="0">
                  <c:v>Ne sait pas/Incertain</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Sheet1!$B$6</c:f>
              <c:numCache>
                <c:formatCode>0%</c:formatCode>
                <c:ptCount val="1"/>
                <c:pt idx="0">
                  <c:v>3.7465203090080001E-2</c:v>
                </c:pt>
              </c:numCache>
            </c:numRef>
          </c:val>
          <c:extLst>
            <c:ext xmlns:c16="http://schemas.microsoft.com/office/drawing/2014/chart" uri="{C3380CC4-5D6E-409C-BE32-E72D297353CC}">
              <c16:uniqueId val="{00000000-2248-5F4B-9508-BAD207927706}"/>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1"/>
        <c:axPos val="l"/>
        <c:numFmt formatCode="General" sourceLinked="1"/>
        <c:majorTickMark val="none"/>
        <c:minorTickMark val="none"/>
        <c:tickLblPos val="nextTo"/>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0"/>
          <c:y val="0.789500174066048"/>
          <c:w val="1"/>
          <c:h val="0.2104998954193683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2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accent3"/>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662-0847-9B8D-CE7A6A9812B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Améliore la qualité</c:v>
                </c:pt>
                <c:pt idx="1">
                  <c:v>Nuit à la qualité</c:v>
                </c:pt>
                <c:pt idx="2">
                  <c:v>N’a pas vraiment d’incidence</c:v>
                </c:pt>
              </c:strCache>
            </c:strRef>
          </c:cat>
          <c:val>
            <c:numRef>
              <c:f>Sheet1!$B$2:$B$4</c:f>
              <c:numCache>
                <c:formatCode>0%</c:formatCode>
                <c:ptCount val="3"/>
                <c:pt idx="0">
                  <c:v>0.15074692544359999</c:v>
                </c:pt>
                <c:pt idx="1">
                  <c:v>0.52181631492659997</c:v>
                </c:pt>
                <c:pt idx="2">
                  <c:v>0.32743675962980001</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6665168641699724"/>
          <c:y val="0.2421438308933582"/>
          <c:w val="0.32219264711476281"/>
          <c:h val="0.5991174355209957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27663343393836"/>
          <c:y val="3.1417347413342546E-2"/>
          <c:w val="0.48324792072964529"/>
          <c:h val="0.82366409918159711"/>
        </c:manualLayout>
      </c:layout>
      <c:barChart>
        <c:barDir val="bar"/>
        <c:grouping val="percentStacked"/>
        <c:varyColors val="0"/>
        <c:ser>
          <c:idx val="0"/>
          <c:order val="0"/>
          <c:tx>
            <c:strRef>
              <c:f>Sheet1!$B$1</c:f>
              <c:strCache>
                <c:ptCount val="1"/>
                <c:pt idx="0">
                  <c:v>1</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Abaisser les frais de scolarité</c:v>
                </c:pt>
                <c:pt idx="1">
                  <c:v>Investir dans la science et la recherche universitaire</c:v>
                </c:pt>
                <c:pt idx="2">
                  <c:v>Embaucher davantage de professeurs à temps plein</c:v>
                </c:pt>
                <c:pt idx="3">
                  <c:v>Moderniser les bâtiments et les laboratoires</c:v>
                </c:pt>
                <c:pt idx="4">
                  <c:v>Offrir aux étudiants des occasions d’études/de séjours à l’étranger</c:v>
                </c:pt>
              </c:strCache>
            </c:strRef>
          </c:cat>
          <c:val>
            <c:numRef>
              <c:f>Sheet1!$B$2:$B$6</c:f>
              <c:numCache>
                <c:formatCode>0%</c:formatCode>
                <c:ptCount val="5"/>
                <c:pt idx="0">
                  <c:v>0.59630677982699998</c:v>
                </c:pt>
                <c:pt idx="1">
                  <c:v>0.1773454341023</c:v>
                </c:pt>
                <c:pt idx="2">
                  <c:v>0.14212852713060001</c:v>
                </c:pt>
                <c:pt idx="3">
                  <c:v>3.9813522323820003E-2</c:v>
                </c:pt>
                <c:pt idx="4">
                  <c:v>4.2946866530819999E-2</c:v>
                </c:pt>
              </c:numCache>
            </c:numRef>
          </c:val>
          <c:extLst>
            <c:ext xmlns:c16="http://schemas.microsoft.com/office/drawing/2014/chart" uri="{C3380CC4-5D6E-409C-BE32-E72D297353CC}">
              <c16:uniqueId val="{00000000-177A-A649-A08A-8970D8971EE1}"/>
            </c:ext>
          </c:extLst>
        </c:ser>
        <c:ser>
          <c:idx val="1"/>
          <c:order val="1"/>
          <c:tx>
            <c:strRef>
              <c:f>Sheet1!$C$1</c:f>
              <c:strCache>
                <c:ptCount val="1"/>
                <c:pt idx="0">
                  <c:v>2</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Abaisser les frais de scolarité</c:v>
                </c:pt>
                <c:pt idx="1">
                  <c:v>Investir dans la science et la recherche universitaire</c:v>
                </c:pt>
                <c:pt idx="2">
                  <c:v>Embaucher davantage de professeurs à temps plein</c:v>
                </c:pt>
                <c:pt idx="3">
                  <c:v>Moderniser les bâtiments et les laboratoires</c:v>
                </c:pt>
                <c:pt idx="4">
                  <c:v>Offrir aux étudiants des occasions d’études/de séjours à l’étranger</c:v>
                </c:pt>
              </c:strCache>
            </c:strRef>
          </c:cat>
          <c:val>
            <c:numRef>
              <c:f>Sheet1!$C$2:$C$6</c:f>
              <c:numCache>
                <c:formatCode>0%</c:formatCode>
                <c:ptCount val="5"/>
                <c:pt idx="0">
                  <c:v>0.1638880942116</c:v>
                </c:pt>
                <c:pt idx="1">
                  <c:v>0.24547452932889999</c:v>
                </c:pt>
                <c:pt idx="2">
                  <c:v>0.32836159882080002</c:v>
                </c:pt>
                <c:pt idx="3">
                  <c:v>0.1647586792247</c:v>
                </c:pt>
                <c:pt idx="4">
                  <c:v>9.7138174626709997E-2</c:v>
                </c:pt>
              </c:numCache>
            </c:numRef>
          </c:val>
          <c:extLst>
            <c:ext xmlns:c16="http://schemas.microsoft.com/office/drawing/2014/chart" uri="{C3380CC4-5D6E-409C-BE32-E72D297353CC}">
              <c16:uniqueId val="{00000001-177A-A649-A08A-8970D8971EE1}"/>
            </c:ext>
          </c:extLst>
        </c:ser>
        <c:ser>
          <c:idx val="2"/>
          <c:order val="2"/>
          <c:tx>
            <c:strRef>
              <c:f>Sheet1!$D$1</c:f>
              <c:strCache>
                <c:ptCount val="1"/>
                <c:pt idx="0">
                  <c:v>3</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Abaisser les frais de scolarité</c:v>
                </c:pt>
                <c:pt idx="1">
                  <c:v>Investir dans la science et la recherche universitaire</c:v>
                </c:pt>
                <c:pt idx="2">
                  <c:v>Embaucher davantage de professeurs à temps plein</c:v>
                </c:pt>
                <c:pt idx="3">
                  <c:v>Moderniser les bâtiments et les laboratoires</c:v>
                </c:pt>
                <c:pt idx="4">
                  <c:v>Offrir aux étudiants des occasions d’études/de séjours à l’étranger</c:v>
                </c:pt>
              </c:strCache>
            </c:strRef>
          </c:cat>
          <c:val>
            <c:numRef>
              <c:f>Sheet1!$D$2:$D$6</c:f>
              <c:numCache>
                <c:formatCode>0%</c:formatCode>
                <c:ptCount val="5"/>
                <c:pt idx="0">
                  <c:v>0.1000867899383</c:v>
                </c:pt>
                <c:pt idx="1">
                  <c:v>0.2908669698395</c:v>
                </c:pt>
                <c:pt idx="2">
                  <c:v>0.2159978912371</c:v>
                </c:pt>
                <c:pt idx="3">
                  <c:v>0.26656594750009999</c:v>
                </c:pt>
                <c:pt idx="4">
                  <c:v>0.1261034776977</c:v>
                </c:pt>
              </c:numCache>
            </c:numRef>
          </c:val>
          <c:extLst>
            <c:ext xmlns:c16="http://schemas.microsoft.com/office/drawing/2014/chart" uri="{C3380CC4-5D6E-409C-BE32-E72D297353CC}">
              <c16:uniqueId val="{00000002-177A-A649-A08A-8970D8971EE1}"/>
            </c:ext>
          </c:extLst>
        </c:ser>
        <c:ser>
          <c:idx val="3"/>
          <c:order val="3"/>
          <c:tx>
            <c:strRef>
              <c:f>Sheet1!$E$1</c:f>
              <c:strCache>
                <c:ptCount val="1"/>
                <c:pt idx="0">
                  <c:v>4</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Abaisser les frais de scolarité</c:v>
                </c:pt>
                <c:pt idx="1">
                  <c:v>Investir dans la science et la recherche universitaire</c:v>
                </c:pt>
                <c:pt idx="2">
                  <c:v>Embaucher davantage de professeurs à temps plein</c:v>
                </c:pt>
                <c:pt idx="3">
                  <c:v>Moderniser les bâtiments et les laboratoires</c:v>
                </c:pt>
                <c:pt idx="4">
                  <c:v>Offrir aux étudiants des occasions d’études/de séjours à l’étranger</c:v>
                </c:pt>
              </c:strCache>
            </c:strRef>
          </c:cat>
          <c:val>
            <c:numRef>
              <c:f>Sheet1!$E$2:$E$6</c:f>
              <c:numCache>
                <c:formatCode>0%</c:formatCode>
                <c:ptCount val="5"/>
                <c:pt idx="0">
                  <c:v>7.5979551586289995E-2</c:v>
                </c:pt>
                <c:pt idx="1">
                  <c:v>0.196694325123</c:v>
                </c:pt>
                <c:pt idx="2">
                  <c:v>0.20936889988759999</c:v>
                </c:pt>
                <c:pt idx="3">
                  <c:v>0.33848358834370001</c:v>
                </c:pt>
                <c:pt idx="4">
                  <c:v>0.179094711272</c:v>
                </c:pt>
              </c:numCache>
            </c:numRef>
          </c:val>
          <c:extLst>
            <c:ext xmlns:c16="http://schemas.microsoft.com/office/drawing/2014/chart" uri="{C3380CC4-5D6E-409C-BE32-E72D297353CC}">
              <c16:uniqueId val="{00000000-00A2-4FAF-BEE6-A5A9725C6984}"/>
            </c:ext>
          </c:extLst>
        </c:ser>
        <c:ser>
          <c:idx val="4"/>
          <c:order val="4"/>
          <c:tx>
            <c:strRef>
              <c:f>Sheet1!$F$1</c:f>
              <c:strCache>
                <c:ptCount val="1"/>
                <c:pt idx="0">
                  <c:v>5</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Abaisser les frais de scolarité</c:v>
                </c:pt>
                <c:pt idx="1">
                  <c:v>Investir dans la science et la recherche universitaire</c:v>
                </c:pt>
                <c:pt idx="2">
                  <c:v>Embaucher davantage de professeurs à temps plein</c:v>
                </c:pt>
                <c:pt idx="3">
                  <c:v>Moderniser les bâtiments et les laboratoires</c:v>
                </c:pt>
                <c:pt idx="4">
                  <c:v>Offrir aux étudiants des occasions d’études/de séjours à l’étranger</c:v>
                </c:pt>
              </c:strCache>
            </c:strRef>
          </c:cat>
          <c:val>
            <c:numRef>
              <c:f>Sheet1!$F$2:$F$6</c:f>
              <c:numCache>
                <c:formatCode>0%</c:formatCode>
                <c:ptCount val="5"/>
                <c:pt idx="0">
                  <c:v>6.3738784436859999E-2</c:v>
                </c:pt>
                <c:pt idx="1">
                  <c:v>8.9618741606339994E-2</c:v>
                </c:pt>
                <c:pt idx="2">
                  <c:v>0.1041430829239</c:v>
                </c:pt>
                <c:pt idx="3">
                  <c:v>0.1903782626078</c:v>
                </c:pt>
                <c:pt idx="4">
                  <c:v>0.55471676987280005</c:v>
                </c:pt>
              </c:numCache>
            </c:numRef>
          </c:val>
          <c:extLst>
            <c:ext xmlns:c16="http://schemas.microsoft.com/office/drawing/2014/chart" uri="{C3380CC4-5D6E-409C-BE32-E72D297353CC}">
              <c16:uniqueId val="{00000000-0E84-4EE3-96CF-444B221D7E8F}"/>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2.7769160943534862E-2"/>
          <c:y val="0.87285527095610038"/>
          <c:w val="0.95492731770945904"/>
          <c:h val="0.1271447290438997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accent5"/>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662-0847-9B8D-CE7A6A9812B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Les étudiants et leurs familles assument la plus grande part du coût des études postsecondaires au moyen des frais de scolarité.</c:v>
                </c:pt>
                <c:pt idx="1">
                  <c:v>Les gouvernements paient la majorité du coût de l’éducation postsecondaire comme ils le font pour le primaire et le secondaire</c:v>
                </c:pt>
              </c:strCache>
            </c:strRef>
          </c:cat>
          <c:val>
            <c:numRef>
              <c:f>Sheet1!$B$2:$B$3</c:f>
              <c:numCache>
                <c:formatCode>0%</c:formatCode>
                <c:ptCount val="2"/>
                <c:pt idx="0">
                  <c:v>0.32627631369249999</c:v>
                </c:pt>
                <c:pt idx="1">
                  <c:v>0.67372368630750001</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6860630118551234"/>
          <c:y val="0.12914337647645771"/>
          <c:w val="0.32219264711476281"/>
          <c:h val="0.8708566235235423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accent5"/>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Pour améliorer la qualité de l’éducation postsecondaire, les gouvernements doivent augmenter les impôts des Canadiens les plus riches et des grandes entreprises et rehausser le financement des universités et des collèges</c:v>
                </c:pt>
                <c:pt idx="1">
                  <c:v>Pour améliorer la qualité de l’éducation postsecondaire, les gouvernements doivent permettre aux universités et aux collèges d’augmenter les frais de scolarité afin de percevoir les revenus nécessaires au fonctionnement des établissements</c:v>
                </c:pt>
              </c:strCache>
            </c:strRef>
          </c:cat>
          <c:val>
            <c:numRef>
              <c:f>Sheet1!$B$2:$B$3</c:f>
              <c:numCache>
                <c:formatCode>0%</c:formatCode>
                <c:ptCount val="2"/>
                <c:pt idx="0">
                  <c:v>0.75714412717360002</c:v>
                </c:pt>
                <c:pt idx="1">
                  <c:v>0.2428558728264</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0605862859302817"/>
          <c:y val="0"/>
          <c:w val="0.3847403686742048"/>
          <c:h val="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0A2D4-6D6A-4598-9DE6-72C71BE7815A}" type="datetimeFigureOut">
              <a:rPr lang="en-CA" smtClean="0"/>
              <a:t>2019-07-05</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F643F6-B6D5-4CF6-99D0-A530D7709777}" type="slidenum">
              <a:rPr lang="en-CA" smtClean="0"/>
              <a:t>‹#›</a:t>
            </a:fld>
            <a:endParaRPr lang="en-CA" dirty="0"/>
          </a:p>
        </p:txBody>
      </p:sp>
    </p:spTree>
    <p:extLst>
      <p:ext uri="{BB962C8B-B14F-4D97-AF65-F5344CB8AC3E}">
        <p14:creationId xmlns:p14="http://schemas.microsoft.com/office/powerpoint/2010/main" val="4053234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4523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22235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1470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1279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8889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60506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l">
              <a:defRPr sz="6000" cap="all" baseline="0">
                <a:solidFill>
                  <a:srgbClr val="94D60A"/>
                </a:solidFill>
                <a:latin typeface="Avenir Black" panose="020B0803020203020204" pitchFamily="34" charset="0"/>
              </a:defRPr>
            </a:lvl1pPr>
          </a:lstStyle>
          <a:p>
            <a:r>
              <a:rPr lang="en-US" dirty="0"/>
              <a:t>CLICK TO EDIT MASTER TITLE STYLE</a:t>
            </a:r>
            <a:endParaRPr lang="en-CA" dirty="0"/>
          </a:p>
        </p:txBody>
      </p:sp>
      <p:sp>
        <p:nvSpPr>
          <p:cNvPr id="3" name="Subtitle 2"/>
          <p:cNvSpPr>
            <a:spLocks noGrp="1"/>
          </p:cNvSpPr>
          <p:nvPr>
            <p:ph type="subTitle" idx="1" hasCustomPrompt="1"/>
          </p:nvPr>
        </p:nvSpPr>
        <p:spPr>
          <a:xfrm>
            <a:off x="1524000" y="3602038"/>
            <a:ext cx="9144000" cy="1655762"/>
          </a:xfrm>
        </p:spPr>
        <p:txBody>
          <a:bodyPr/>
          <a:lstStyle>
            <a:lvl1pPr marL="0" indent="0" algn="l">
              <a:buNone/>
              <a:defRPr sz="2400" cap="all" baseline="0">
                <a:solidFill>
                  <a:srgbClr val="5E777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CA" dirty="0"/>
          </a:p>
        </p:txBody>
      </p:sp>
      <p:sp>
        <p:nvSpPr>
          <p:cNvPr id="4" name="Date Placeholder 3"/>
          <p:cNvSpPr>
            <a:spLocks noGrp="1"/>
          </p:cNvSpPr>
          <p:nvPr>
            <p:ph type="dt" sz="half" idx="10"/>
          </p:nvPr>
        </p:nvSpPr>
        <p:spPr/>
        <p:txBody>
          <a:bodyPr/>
          <a:lstStyle/>
          <a:p>
            <a:fld id="{71A5B719-4A02-4B9B-A111-5EB259F89795}" type="datetimeFigureOut">
              <a:rPr lang="en-CA" smtClean="0"/>
              <a:t>2019-07-05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52C20D8-3C2E-4E65-BA8A-00C690DA5594}" type="slidenum">
              <a:rPr lang="en-CA" smtClean="0"/>
              <a:t>‹#›</a:t>
            </a:fld>
            <a:endParaRPr lang="en-CA"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4365512"/>
            <a:ext cx="3717235" cy="892288"/>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4365512"/>
            <a:ext cx="3717235" cy="892288"/>
          </a:xfrm>
          <a:prstGeom prst="rect">
            <a:avLst/>
          </a:prstGeom>
        </p:spPr>
      </p:pic>
    </p:spTree>
    <p:extLst>
      <p:ext uri="{BB962C8B-B14F-4D97-AF65-F5344CB8AC3E}">
        <p14:creationId xmlns:p14="http://schemas.microsoft.com/office/powerpoint/2010/main" val="398029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4251" y="165653"/>
            <a:ext cx="11634197" cy="934277"/>
          </a:xfrm>
        </p:spPr>
        <p:txBody>
          <a:bodyPr/>
          <a:lstStyle>
            <a:lvl1pPr>
              <a:defRPr b="1" i="0" cap="all" baseline="0">
                <a:solidFill>
                  <a:schemeClr val="bg1"/>
                </a:solidFill>
                <a:latin typeface="Avenir Black" panose="02000503020000020003" pitchFamily="2" charset="0"/>
              </a:defRPr>
            </a:lvl1pPr>
          </a:lstStyle>
          <a:p>
            <a:r>
              <a:rPr lang="en-US" dirty="0"/>
              <a:t>CLICK TO EDIT MASTER TITLE STYLE</a:t>
            </a:r>
            <a:endParaRPr lang="en-CA" dirty="0"/>
          </a:p>
        </p:txBody>
      </p:sp>
      <p:sp>
        <p:nvSpPr>
          <p:cNvPr id="3" name="Content Placeholder 2"/>
          <p:cNvSpPr>
            <a:spLocks noGrp="1"/>
          </p:cNvSpPr>
          <p:nvPr>
            <p:ph idx="1"/>
          </p:nvPr>
        </p:nvSpPr>
        <p:spPr>
          <a:xfrm>
            <a:off x="838200" y="1172817"/>
            <a:ext cx="10515600" cy="4724400"/>
          </a:xfrm>
          <a:solidFill>
            <a:srgbClr val="5E7775">
              <a:alpha val="65098"/>
            </a:srgbClr>
          </a:solidFill>
        </p:spPr>
        <p:txBody>
          <a:bodyPr/>
          <a:lstStyle>
            <a:lvl1pPr>
              <a:defRPr b="1" i="0">
                <a:solidFill>
                  <a:schemeClr val="bg1"/>
                </a:solidFill>
                <a:latin typeface="Avenir Black" panose="02000503020000020003" pitchFamily="2" charset="0"/>
              </a:defRPr>
            </a:lvl1pPr>
            <a:lvl2pPr>
              <a:defRPr b="1" i="0">
                <a:solidFill>
                  <a:schemeClr val="bg1"/>
                </a:solidFill>
                <a:latin typeface="Avenir Black" panose="02000503020000020003" pitchFamily="2" charset="0"/>
              </a:defRPr>
            </a:lvl2pPr>
            <a:lvl3pPr>
              <a:defRPr b="1" i="0">
                <a:solidFill>
                  <a:schemeClr val="bg1"/>
                </a:solidFill>
                <a:latin typeface="Avenir Black" panose="02000503020000020003" pitchFamily="2" charset="0"/>
              </a:defRPr>
            </a:lvl3pPr>
            <a:lvl4pPr>
              <a:defRPr b="1" i="0">
                <a:solidFill>
                  <a:schemeClr val="bg1"/>
                </a:solidFill>
                <a:latin typeface="Avenir Black" panose="02000503020000020003" pitchFamily="2" charset="0"/>
              </a:defRPr>
            </a:lvl4pPr>
            <a:lvl5pPr>
              <a:defRPr b="1" i="0">
                <a:solidFill>
                  <a:schemeClr val="bg1"/>
                </a:solidFill>
                <a:latin typeface="Avenir Black" panose="020005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5"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pPr/>
              <a:t>‹#›</a:t>
            </a:fld>
            <a:endParaRPr lang="en-CA" dirty="0"/>
          </a:p>
        </p:txBody>
      </p:sp>
      <p:pic>
        <p:nvPicPr>
          <p:cNvPr id="9" name="Picture 8">
            <a:extLst>
              <a:ext uri="{FF2B5EF4-FFF2-40B4-BE49-F238E27FC236}">
                <a16:creationId xmlns:a16="http://schemas.microsoft.com/office/drawing/2014/main" id="{CC83D00B-1E20-AF49-8D03-7E2D233391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5065"/>
            <a:ext cx="1686339" cy="403568"/>
          </a:xfrm>
          <a:prstGeom prst="rect">
            <a:avLst/>
          </a:prstGeom>
        </p:spPr>
      </p:pic>
    </p:spTree>
    <p:extLst>
      <p:ext uri="{BB962C8B-B14F-4D97-AF65-F5344CB8AC3E}">
        <p14:creationId xmlns:p14="http://schemas.microsoft.com/office/powerpoint/2010/main" val="102128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Navy">
    <p:bg>
      <p:bgPr>
        <a:solidFill>
          <a:srgbClr val="FFFFFF"/>
        </a:solidFill>
        <a:effectLst/>
      </p:bgPr>
    </p:bg>
    <p:spTree>
      <p:nvGrpSpPr>
        <p:cNvPr id="1" name=""/>
        <p:cNvGrpSpPr/>
        <p:nvPr/>
      </p:nvGrpSpPr>
      <p:grpSpPr>
        <a:xfrm>
          <a:off x="0" y="0"/>
          <a:ext cx="0" cy="0"/>
          <a:chOff x="0" y="0"/>
          <a:chExt cx="0" cy="0"/>
        </a:xfrm>
      </p:grpSpPr>
      <p:sp>
        <p:nvSpPr>
          <p:cNvPr id="175" name="Rectangle"/>
          <p:cNvSpPr/>
          <p:nvPr/>
        </p:nvSpPr>
        <p:spPr>
          <a:xfrm>
            <a:off x="-29444" y="-56580"/>
            <a:ext cx="12250888" cy="6971160"/>
          </a:xfrm>
          <a:prstGeom prst="rect">
            <a:avLst/>
          </a:prstGeom>
          <a:solidFill>
            <a:srgbClr val="24363D"/>
          </a:solidFill>
          <a:ln w="3175">
            <a:miter lim="400000"/>
          </a:ln>
        </p:spPr>
        <p:txBody>
          <a:bodyPr lIns="0" tIns="0" rIns="0" bIns="0" anchor="ctr"/>
          <a:lstStyle/>
          <a:p>
            <a:pPr algn="ctr" defTabSz="412750">
              <a:defRPr sz="1600">
                <a:solidFill>
                  <a:srgbClr val="FFFFFF"/>
                </a:solidFill>
                <a:latin typeface="Helvetica Neue Medium"/>
                <a:ea typeface="Helvetica Neue Medium"/>
                <a:cs typeface="Helvetica Neue Medium"/>
                <a:sym typeface="Helvetica Neue Medium"/>
              </a:defRPr>
            </a:pPr>
            <a:endParaRPr dirty="0"/>
          </a:p>
        </p:txBody>
      </p:sp>
      <p:sp>
        <p:nvSpPr>
          <p:cNvPr id="176" name="Slide Number"/>
          <p:cNvSpPr txBox="1">
            <a:spLocks noGrp="1"/>
          </p:cNvSpPr>
          <p:nvPr>
            <p:ph type="sldNum" sz="quarter" idx="2"/>
          </p:nvPr>
        </p:nvSpPr>
        <p:spPr>
          <a:xfrm>
            <a:off x="5976340" y="6540500"/>
            <a:ext cx="232970" cy="236880"/>
          </a:xfrm>
          <a:prstGeom prst="rect">
            <a:avLst/>
          </a:prstGeom>
        </p:spPr>
        <p:txBody>
          <a:bodyPr lIns="25400" tIns="25400" rIns="25400" bIns="25400"/>
          <a:lstStyle>
            <a:lvl1pPr algn="ctr" defTabSz="412750">
              <a:defRPr sz="1200">
                <a:latin typeface="Helvetica Neue Light"/>
                <a:ea typeface="Helvetica Neue Light"/>
                <a:cs typeface="Helvetica Neue Light"/>
                <a:sym typeface="Helvetica Neue Light"/>
              </a:defRPr>
            </a:lvl1pPr>
          </a:lstStyle>
          <a:p>
            <a:fld id="{86CB4B4D-7CA3-9044-876B-883B54F8677D}" type="slidenum">
              <a:t>‹#›</a:t>
            </a:fld>
            <a:endParaRPr dirty="0"/>
          </a:p>
        </p:txBody>
      </p:sp>
    </p:spTree>
    <p:extLst>
      <p:ext uri="{BB962C8B-B14F-4D97-AF65-F5344CB8AC3E}">
        <p14:creationId xmlns:p14="http://schemas.microsoft.com/office/powerpoint/2010/main" val="253237909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3" name="Content Placeholder 2"/>
          <p:cNvSpPr>
            <a:spLocks noGrp="1"/>
          </p:cNvSpPr>
          <p:nvPr>
            <p:ph idx="1"/>
          </p:nvPr>
        </p:nvSpPr>
        <p:spPr>
          <a:xfrm>
            <a:off x="838200" y="1172817"/>
            <a:ext cx="105156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15"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pPr/>
              <a:t>‹#›</a:t>
            </a:fld>
            <a:endParaRPr lang="en-CA" dirty="0"/>
          </a:p>
        </p:txBody>
      </p:sp>
      <p:sp>
        <p:nvSpPr>
          <p:cNvPr id="17"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1096893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3" name="Content Placeholder 2"/>
          <p:cNvSpPr>
            <a:spLocks noGrp="1"/>
          </p:cNvSpPr>
          <p:nvPr>
            <p:ph idx="1"/>
          </p:nvPr>
        </p:nvSpPr>
        <p:spPr>
          <a:xfrm>
            <a:off x="838200" y="1292087"/>
            <a:ext cx="10515600" cy="44461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
        <p:nvSpPr>
          <p:cNvPr id="15"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pPr/>
              <a:t>‹#›</a:t>
            </a:fld>
            <a:endParaRPr lang="en-CA" dirty="0"/>
          </a:p>
        </p:txBody>
      </p:sp>
      <p:sp>
        <p:nvSpPr>
          <p:cNvPr id="17"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Tree>
    <p:extLst>
      <p:ext uri="{BB962C8B-B14F-4D97-AF65-F5344CB8AC3E}">
        <p14:creationId xmlns:p14="http://schemas.microsoft.com/office/powerpoint/2010/main" val="283002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1106764"/>
            <a:ext cx="9110870" cy="2852737"/>
          </a:xfrm>
        </p:spPr>
        <p:txBody>
          <a:bodyPr anchor="b"/>
          <a:lstStyle>
            <a:lvl1pPr>
              <a:defRPr sz="6000" cap="all" baseline="0">
                <a:solidFill>
                  <a:schemeClr val="bg2"/>
                </a:solidFill>
                <a:latin typeface="Avenir Black" panose="020B0803020203020204" pitchFamily="34" charset="0"/>
              </a:defRPr>
            </a:lvl1pPr>
          </a:lstStyle>
          <a:p>
            <a:r>
              <a:rPr lang="en-US"/>
              <a:t>Click to edit Master title style</a:t>
            </a:r>
            <a:endParaRPr lang="en-CA"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4365512"/>
            <a:ext cx="3717235" cy="892288"/>
          </a:xfrm>
          <a:prstGeom prst="rect">
            <a:avLst/>
          </a:prstGeom>
        </p:spPr>
      </p:pic>
    </p:spTree>
    <p:extLst>
      <p:ext uri="{BB962C8B-B14F-4D97-AF65-F5344CB8AC3E}">
        <p14:creationId xmlns:p14="http://schemas.microsoft.com/office/powerpoint/2010/main" val="43617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39050"/>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439050"/>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9"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
        <p:nvSpPr>
          <p:cNvPr id="10"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Tree>
    <p:extLst>
      <p:ext uri="{BB962C8B-B14F-4D97-AF65-F5344CB8AC3E}">
        <p14:creationId xmlns:p14="http://schemas.microsoft.com/office/powerpoint/2010/main" val="294689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200049"/>
            <a:ext cx="5157787" cy="823912"/>
          </a:xfrm>
        </p:spPr>
        <p:txBody>
          <a:bodyPr anchor="ctr"/>
          <a:lstStyle>
            <a:lvl1pPr marL="0" indent="0" algn="ctr">
              <a:buNone/>
              <a:defRPr sz="24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038829"/>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200049"/>
            <a:ext cx="5183188" cy="823912"/>
          </a:xfrm>
        </p:spPr>
        <p:txBody>
          <a:bodyPr anchor="ctr"/>
          <a:lstStyle>
            <a:lvl1pPr marL="0" indent="0" algn="ctr">
              <a:buNone/>
              <a:defRPr sz="24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023961"/>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10"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11"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
        <p:nvSpPr>
          <p:cNvPr id="12"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Tree>
    <p:extLst>
      <p:ext uri="{BB962C8B-B14F-4D97-AF65-F5344CB8AC3E}">
        <p14:creationId xmlns:p14="http://schemas.microsoft.com/office/powerpoint/2010/main" val="264366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7"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
        <p:nvSpPr>
          <p:cNvPr id="9"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Tree>
    <p:extLst>
      <p:ext uri="{BB962C8B-B14F-4D97-AF65-F5344CB8AC3E}">
        <p14:creationId xmlns:p14="http://schemas.microsoft.com/office/powerpoint/2010/main" val="356103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A5B719-4A02-4B9B-A111-5EB259F89795}" type="datetimeFigureOut">
              <a:rPr lang="en-CA" smtClean="0"/>
              <a:t>2019-07-05</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B52C20D8-3C2E-4E65-BA8A-00C690DA5594}" type="slidenum">
              <a:rPr lang="en-CA" smtClean="0"/>
              <a:t>‹#›</a:t>
            </a:fld>
            <a:endParaRPr lang="en-CA" dirty="0"/>
          </a:p>
        </p:txBody>
      </p:sp>
    </p:spTree>
    <p:extLst>
      <p:ext uri="{BB962C8B-B14F-4D97-AF65-F5344CB8AC3E}">
        <p14:creationId xmlns:p14="http://schemas.microsoft.com/office/powerpoint/2010/main" val="140843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cap="all" baseline="0">
                <a:solidFill>
                  <a:schemeClr val="bg2"/>
                </a:solidFill>
                <a:latin typeface="Avenir Black" panose="020B0803020203020204" pitchFamily="34" charset="0"/>
              </a:defRPr>
            </a:lvl1pPr>
          </a:lstStyle>
          <a:p>
            <a:r>
              <a:rPr lang="en-US"/>
              <a:t>Click to edit Master title style</a:t>
            </a:r>
            <a:endParaRPr lang="en-CA"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cap="all" baseline="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9"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Tree>
    <p:extLst>
      <p:ext uri="{BB962C8B-B14F-4D97-AF65-F5344CB8AC3E}">
        <p14:creationId xmlns:p14="http://schemas.microsoft.com/office/powerpoint/2010/main" val="390418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cap="all" baseline="0">
                <a:solidFill>
                  <a:schemeClr val="bg2"/>
                </a:solidFill>
                <a:latin typeface="Avenir Black" panose="020B0803020203020204" pitchFamily="34" charset="0"/>
              </a:defRPr>
            </a:lvl1pPr>
          </a:lstStyle>
          <a:p>
            <a:r>
              <a:rPr lang="en-US"/>
              <a:t>Click to edit Master title style</a:t>
            </a:r>
            <a:endParaRPr lang="en-CA"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CA"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cap="all" baseline="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9"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Tree>
    <p:extLst>
      <p:ext uri="{BB962C8B-B14F-4D97-AF65-F5344CB8AC3E}">
        <p14:creationId xmlns:p14="http://schemas.microsoft.com/office/powerpoint/2010/main" val="81426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A5B719-4A02-4B9B-A111-5EB259F89795}" type="datetimeFigureOut">
              <a:rPr lang="en-CA" smtClean="0"/>
              <a:t>2019-07-05</a:t>
            </a:fld>
            <a:endParaRPr lang="en-CA"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C20D8-3C2E-4E65-BA8A-00C690DA5594}" type="slidenum">
              <a:rPr lang="en-CA" smtClean="0"/>
              <a:t>‹#›</a:t>
            </a:fld>
            <a:endParaRPr lang="en-CA" dirty="0"/>
          </a:p>
        </p:txBody>
      </p:sp>
    </p:spTree>
    <p:extLst>
      <p:ext uri="{BB962C8B-B14F-4D97-AF65-F5344CB8AC3E}">
        <p14:creationId xmlns:p14="http://schemas.microsoft.com/office/powerpoint/2010/main" val="10995682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0.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 name="iStock-667207410.jpg" descr="iStock-667207410.jpg"/>
          <p:cNvPicPr>
            <a:picLocks noChangeAspect="1"/>
          </p:cNvPicPr>
          <p:nvPr/>
        </p:nvPicPr>
        <p:blipFill>
          <a:blip r:embed="rId2" cstate="email">
            <a:alphaModFix amt="69542"/>
            <a:extLst>
              <a:ext uri="{28A0092B-C50C-407E-A947-70E740481C1C}">
                <a14:useLocalDpi xmlns:a14="http://schemas.microsoft.com/office/drawing/2010/main"/>
              </a:ext>
            </a:extLst>
          </a:blip>
          <a:srcRect/>
          <a:stretch>
            <a:fillRect/>
          </a:stretch>
        </p:blipFill>
        <p:spPr>
          <a:xfrm>
            <a:off x="-29468" y="-33145"/>
            <a:ext cx="12250923" cy="6891145"/>
          </a:xfrm>
          <a:prstGeom prst="rect">
            <a:avLst/>
          </a:prstGeom>
          <a:ln w="12700">
            <a:miter lim="400000"/>
          </a:ln>
        </p:spPr>
      </p:pic>
      <p:sp>
        <p:nvSpPr>
          <p:cNvPr id="204" name="Rectangle"/>
          <p:cNvSpPr/>
          <p:nvPr/>
        </p:nvSpPr>
        <p:spPr>
          <a:xfrm>
            <a:off x="-29468" y="-38100"/>
            <a:ext cx="7337563" cy="6971160"/>
          </a:xfrm>
          <a:prstGeom prst="rect">
            <a:avLst/>
          </a:prstGeom>
          <a:solidFill>
            <a:srgbClr val="24363D">
              <a:alpha val="74404"/>
            </a:srgbClr>
          </a:solidFill>
          <a:ln w="3175">
            <a:miter lim="400000"/>
          </a:ln>
        </p:spPr>
        <p:txBody>
          <a:bodyPr lIns="0" tIns="0" rIns="0" bIns="0" anchor="ctr"/>
          <a:lstStyle/>
          <a:p>
            <a:pPr marL="0" marR="0" lvl="0" indent="0" algn="ctr" defTabSz="412750" rtl="0" eaLnBrk="1" fontAlgn="auto" latinLnBrk="0" hangingPunct="1">
              <a:lnSpc>
                <a:spcPct val="100000"/>
              </a:lnSpc>
              <a:spcBef>
                <a:spcPts val="0"/>
              </a:spcBef>
              <a:spcAft>
                <a:spcPts val="0"/>
              </a:spcAft>
              <a:buClrTx/>
              <a:buSzTx/>
              <a:buFontTx/>
              <a:buNone/>
              <a:tabLst/>
              <a:defRPr sz="1600">
                <a:solidFill>
                  <a:srgbClr val="FFFFFF"/>
                </a:solidFill>
                <a:latin typeface="Helvetica Neue Medium"/>
                <a:ea typeface="Helvetica Neue Medium"/>
                <a:cs typeface="Helvetica Neue Medium"/>
                <a:sym typeface="Helvetica Neue Medium"/>
              </a:defRPr>
            </a:pPr>
            <a:endParaRPr kumimoji="0" sz="1600" b="0" i="0" u="none" strike="noStrike" kern="1200" cap="none" spc="0" normalizeH="0" baseline="0" noProof="0" dirty="0">
              <a:ln>
                <a:noFill/>
              </a:ln>
              <a:solidFill>
                <a:srgbClr val="FFFFFF"/>
              </a:solidFill>
              <a:effectLst/>
              <a:uLnTx/>
              <a:uFillTx/>
              <a:latin typeface="Helvetica Neue Medium"/>
              <a:sym typeface="Helvetica Neue Medium"/>
            </a:endParaRPr>
          </a:p>
        </p:txBody>
      </p:sp>
      <p:sp>
        <p:nvSpPr>
          <p:cNvPr id="205" name="PLASTIC GARBAGE IN OCEANS &amp; WATERWAYS…"/>
          <p:cNvSpPr txBox="1"/>
          <p:nvPr/>
        </p:nvSpPr>
        <p:spPr>
          <a:xfrm>
            <a:off x="434744" y="2063340"/>
            <a:ext cx="6769746" cy="2698175"/>
          </a:xfrm>
          <a:prstGeom prst="rect">
            <a:avLst/>
          </a:prstGeom>
          <a:ln w="12700">
            <a:miter lim="400000"/>
          </a:ln>
          <a:extLst>
            <a:ext uri="{C572A759-6A51-4108-AA02-DFA0A04FC94B}">
              <ma14:wrappingTextBoxFlag xmlns="" xmlns:ma14="http://schemas.microsoft.com/office/mac/drawingml/2011/main" val="1"/>
            </a:ext>
          </a:extLst>
        </p:spPr>
        <p:txBody>
          <a:bodyPr wrap="square" lIns="25400" tIns="25400" rIns="25400" bIns="25400" anchor="ctr">
            <a:spAutoFit/>
          </a:bodyPr>
          <a:lstStyle/>
          <a:p>
            <a:pPr lvl="0" defTabSz="412750">
              <a:defRPr sz="3400" b="1">
                <a:solidFill>
                  <a:srgbClr val="F8BA00"/>
                </a:solidFill>
                <a:latin typeface="Azo Sans"/>
                <a:ea typeface="Azo Sans"/>
                <a:cs typeface="Azo Sans"/>
                <a:sym typeface="Azo Sans"/>
              </a:defRPr>
            </a:pPr>
            <a:r>
              <a:rPr lang="en-CA" sz="2400" b="1" dirty="0">
                <a:solidFill>
                  <a:prstClr val="white"/>
                </a:solidFill>
                <a:latin typeface="Avenir Black" panose="020B0803020203020204" pitchFamily="34" charset="0"/>
                <a:sym typeface="Azo Sans"/>
              </a:rPr>
              <a:t>SONDAGE D’OPINION PUBLIQUE</a:t>
            </a:r>
          </a:p>
          <a:p>
            <a:pPr lvl="0" defTabSz="412750">
              <a:defRPr sz="3400" b="1">
                <a:solidFill>
                  <a:srgbClr val="F8BA00"/>
                </a:solidFill>
                <a:latin typeface="Azo Sans"/>
                <a:ea typeface="Azo Sans"/>
                <a:cs typeface="Azo Sans"/>
                <a:sym typeface="Azo Sans"/>
              </a:defRPr>
            </a:pPr>
            <a:endParaRPr kumimoji="0" lang="en-CA" sz="3600" b="1" i="0" u="none" strike="noStrike" kern="1200" cap="none" spc="0" normalizeH="0" baseline="0" noProof="0" dirty="0">
              <a:ln>
                <a:noFill/>
              </a:ln>
              <a:solidFill>
                <a:srgbClr val="76D6FF"/>
              </a:solidFill>
              <a:effectLst/>
              <a:uLnTx/>
              <a:uFillTx/>
              <a:latin typeface="Avenir Black" panose="020B0803020203020204" pitchFamily="34" charset="0"/>
              <a:sym typeface="Azo Sans"/>
            </a:endParaRPr>
          </a:p>
          <a:p>
            <a:pPr lvl="0" defTabSz="412750">
              <a:defRPr sz="3400" b="1">
                <a:solidFill>
                  <a:srgbClr val="F8BA00"/>
                </a:solidFill>
                <a:latin typeface="Azo Sans"/>
                <a:ea typeface="Azo Sans"/>
                <a:cs typeface="Azo Sans"/>
                <a:sym typeface="Azo Sans"/>
              </a:defRPr>
            </a:pPr>
            <a:r>
              <a:rPr lang="fr-FR" sz="3200" b="1" dirty="0">
                <a:solidFill>
                  <a:srgbClr val="76D6FF"/>
                </a:solidFill>
                <a:latin typeface="Avenir Black" panose="020B0803020203020204" pitchFamily="34" charset="0"/>
                <a:sym typeface="Azo Sans"/>
              </a:rPr>
              <a:t>L’ÉDUCATION POSTSECONDAIRE, L’AVENIR DU CANADA ET LA POLITIQUE FÉDÉRALE</a:t>
            </a:r>
          </a:p>
          <a:p>
            <a:pPr lvl="0" defTabSz="412750">
              <a:defRPr sz="3400" b="1">
                <a:solidFill>
                  <a:srgbClr val="F8BA00"/>
                </a:solidFill>
                <a:latin typeface="Azo Sans"/>
                <a:ea typeface="Azo Sans"/>
                <a:cs typeface="Azo Sans"/>
                <a:sym typeface="Azo Sans"/>
              </a:defRPr>
            </a:pPr>
            <a:endParaRPr kumimoji="0" sz="3400" b="1" i="0" u="none" strike="noStrike" kern="1200" cap="none" spc="0" normalizeH="0" baseline="0" noProof="0" dirty="0">
              <a:ln>
                <a:noFill/>
              </a:ln>
              <a:solidFill>
                <a:srgbClr val="76D6FF"/>
              </a:solidFill>
              <a:effectLst/>
              <a:uLnTx/>
              <a:uFillTx/>
              <a:latin typeface="Avenir Black" panose="020B0803020203020204" pitchFamily="34" charset="0"/>
              <a:sym typeface="Azo Sans"/>
            </a:endParaRPr>
          </a:p>
          <a:p>
            <a:pPr lvl="0" defTabSz="412750">
              <a:lnSpc>
                <a:spcPct val="70000"/>
              </a:lnSpc>
              <a:defRPr sz="1400" b="1">
                <a:solidFill>
                  <a:srgbClr val="FFFFFF"/>
                </a:solidFill>
                <a:latin typeface="Azo Sans"/>
                <a:ea typeface="Azo Sans"/>
                <a:cs typeface="Azo Sans"/>
                <a:sym typeface="Azo Sans"/>
              </a:defRPr>
            </a:pPr>
            <a:r>
              <a:rPr lang="fr-FR" sz="2000" b="1" dirty="0">
                <a:solidFill>
                  <a:srgbClr val="FFFFFF"/>
                </a:solidFill>
                <a:latin typeface="Avenir Black" panose="020B0803020203020204" pitchFamily="34" charset="0"/>
                <a:sym typeface="Azo Sans"/>
              </a:rPr>
              <a:t>SONDAGE NATIONAL MENÉ AUPRÈS DE 1 500 CANADIENS</a:t>
            </a:r>
            <a:endParaRPr kumimoji="0" sz="2000" b="1" i="0" u="none" strike="noStrike" kern="1200" cap="none" spc="0" normalizeH="0" baseline="0" noProof="0" dirty="0">
              <a:ln>
                <a:noFill/>
              </a:ln>
              <a:solidFill>
                <a:srgbClr val="FFFFFF"/>
              </a:solidFill>
              <a:effectLst/>
              <a:uLnTx/>
              <a:uFillTx/>
              <a:latin typeface="Avenir Black" panose="020B0803020203020204" pitchFamily="34" charset="0"/>
              <a:sym typeface="Azo Sans"/>
            </a:endParaRPr>
          </a:p>
        </p:txBody>
      </p:sp>
      <p:pic>
        <p:nvPicPr>
          <p:cNvPr id="5" name="SPARK-Abacus-Logo-2017-EN2_logo-white.png" descr="SPARK-Abacus-Logo-2017-EN2_logo-white.png">
            <a:extLst>
              <a:ext uri="{FF2B5EF4-FFF2-40B4-BE49-F238E27FC236}">
                <a16:creationId xmlns:a16="http://schemas.microsoft.com/office/drawing/2014/main" id="{E19562BB-A67D-42DD-A8EC-85FCAC33E44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8037" y="5846308"/>
            <a:ext cx="2066971" cy="498269"/>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0" nodeType="clickEffect">
                                  <p:stCondLst>
                                    <p:cond delay="0"/>
                                  </p:stCondLst>
                                  <p:iterate>
                                    <p:tmAbs val="0"/>
                                  </p:iterate>
                                  <p:childTnLst>
                                    <p:set>
                                      <p:cBhvr>
                                        <p:cTn id="6" fill="hold"/>
                                        <p:tgtEl>
                                          <p:spTgt spid="205"/>
                                        </p:tgtEl>
                                        <p:attrNameLst>
                                          <p:attrName>style.visibility</p:attrName>
                                        </p:attrNameLst>
                                      </p:cBhvr>
                                      <p:to>
                                        <p:strVal val="visible"/>
                                      </p:to>
                                    </p:set>
                                    <p:animEffect transition="in" filter="dissolve">
                                      <p:cBhvr>
                                        <p:cTn id="7" dur="2500"/>
                                        <p:tgtEl>
                                          <p:spTgt spid="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 grpId="0"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4</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LES CANADIENS CROIENT QU’IL LEUR FAUT TROP EMPRUNTER POUR POURSUIVRE DES ÉTUDES POSTSECONDAIRES</a:t>
            </a:r>
            <a:endParaRPr lang="en-CA" sz="4000" dirty="0">
              <a:solidFill>
                <a:schemeClr val="bg2"/>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1012085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4">
            <a:extLst>
              <a:ext uri="{FF2B5EF4-FFF2-40B4-BE49-F238E27FC236}">
                <a16:creationId xmlns:a16="http://schemas.microsoft.com/office/drawing/2014/main" id="{18129224-7209-914E-B737-2B99C62EDC75}"/>
              </a:ext>
            </a:extLst>
          </p:cNvPr>
          <p:cNvGraphicFramePr>
            <a:graphicFrameLocks noGrp="1"/>
          </p:cNvGraphicFramePr>
          <p:nvPr>
            <p:ph idx="1"/>
            <p:extLst>
              <p:ext uri="{D42A27DB-BD31-4B8C-83A1-F6EECF244321}">
                <p14:modId xmlns:p14="http://schemas.microsoft.com/office/powerpoint/2010/main" val="1945710240"/>
              </p:ext>
            </p:extLst>
          </p:nvPr>
        </p:nvGraphicFramePr>
        <p:xfrm>
          <a:off x="304801" y="966438"/>
          <a:ext cx="11492948" cy="303593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55A30C2-F955-4FA5-8C3E-0769FFBE997F}"/>
              </a:ext>
            </a:extLst>
          </p:cNvPr>
          <p:cNvSpPr txBox="1"/>
          <p:nvPr/>
        </p:nvSpPr>
        <p:spPr>
          <a:xfrm>
            <a:off x="394251" y="4240700"/>
            <a:ext cx="11403498" cy="1323439"/>
          </a:xfrm>
          <a:prstGeom prst="rect">
            <a:avLst/>
          </a:prstGeom>
          <a:noFill/>
          <a:ln>
            <a:noFill/>
          </a:ln>
        </p:spPr>
        <p:txBody>
          <a:bodyPr wrap="square" rtlCol="0" anchor="ctr">
            <a:spAutoFit/>
          </a:bodyPr>
          <a:lstStyle/>
          <a:p>
            <a:r>
              <a:rPr lang="fr-FR" sz="1600" dirty="0">
                <a:latin typeface="Avenir Black" panose="020B0803020203020204" pitchFamily="34" charset="0"/>
              </a:rPr>
              <a:t>Plus de huit Canadiens sur dix reconnaissent à tout le moins que les études postsecondaires coûtent trop cher et obligent les étudiants à contracter une dette accablante pour obtenir leurs diplômes.</a:t>
            </a:r>
          </a:p>
          <a:p>
            <a:endParaRPr lang="fr-FR" sz="1600" dirty="0">
              <a:latin typeface="Avenir Black" panose="020B0803020203020204" pitchFamily="34" charset="0"/>
            </a:endParaRPr>
          </a:p>
          <a:p>
            <a:r>
              <a:rPr lang="fr-FR" sz="1600" dirty="0">
                <a:latin typeface="Avenir Black" panose="020B0803020203020204" pitchFamily="34" charset="0"/>
              </a:rPr>
              <a:t>Il est intéressant de constater que les résidents québécois sont plus susceptibles de partager cette opinion, alors qu’ils vivent dans la province où les frais de scolarité moyens au niveau postsecondaire sont les moins élevés.</a:t>
            </a:r>
          </a:p>
        </p:txBody>
      </p:sp>
      <p:sp>
        <p:nvSpPr>
          <p:cNvPr id="3" name="Text Placeholder 2">
            <a:extLst>
              <a:ext uri="{FF2B5EF4-FFF2-40B4-BE49-F238E27FC236}">
                <a16:creationId xmlns:a16="http://schemas.microsoft.com/office/drawing/2014/main" id="{BB4B56D3-70D2-9649-A7E0-30F7BD3D6B8C}"/>
              </a:ext>
            </a:extLst>
          </p:cNvPr>
          <p:cNvSpPr>
            <a:spLocks noGrp="1"/>
          </p:cNvSpPr>
          <p:nvPr>
            <p:ph type="body" sz="quarter" idx="13"/>
          </p:nvPr>
        </p:nvSpPr>
        <p:spPr/>
        <p:txBody>
          <a:bodyPr/>
          <a:lstStyle/>
          <a:p>
            <a:r>
              <a:rPr lang="fr-CA" dirty="0"/>
              <a:t>Êtes-vous en accord ou en désaccord avec l’énoncé suivant : </a:t>
            </a:r>
            <a:r>
              <a:rPr lang="fr-CA" b="1" dirty="0"/>
              <a:t>À l’heure actuelle, les étudiants inscrits au niveau postsecondaire au Canada doivent emprunter beaucoup trop d’argent pour payer leurs études et se retrouvent surendettés dès le début de leur carrière.</a:t>
            </a:r>
            <a:endParaRPr lang="en-CA" dirty="0"/>
          </a:p>
        </p:txBody>
      </p:sp>
      <p:sp>
        <p:nvSpPr>
          <p:cNvPr id="9" name="Title 8">
            <a:extLst>
              <a:ext uri="{FF2B5EF4-FFF2-40B4-BE49-F238E27FC236}">
                <a16:creationId xmlns:a16="http://schemas.microsoft.com/office/drawing/2014/main" id="{233E7B4F-789D-3241-866D-3C66897BA1B2}"/>
              </a:ext>
            </a:extLst>
          </p:cNvPr>
          <p:cNvSpPr>
            <a:spLocks noGrp="1"/>
          </p:cNvSpPr>
          <p:nvPr>
            <p:ph type="title"/>
          </p:nvPr>
        </p:nvSpPr>
        <p:spPr>
          <a:xfrm>
            <a:off x="394251" y="240064"/>
            <a:ext cx="11634197" cy="934277"/>
          </a:xfrm>
        </p:spPr>
        <p:txBody>
          <a:bodyPr>
            <a:noAutofit/>
          </a:bodyPr>
          <a:lstStyle/>
          <a:p>
            <a:r>
              <a:rPr lang="fr-FR" sz="2200" b="1" dirty="0"/>
              <a:t>À L’HEURE ACTUELLE, LES ÉTUDIANTS INSCRITS AU NIVEAU POSTSECONDAIRE AU CANADA DOIVENT EMPRUNTER BEAUCOUP TROP D’ARGENT POUR PAYER LEURS ÉTUDES ET SE RETROUVENT SURENDETTÉS DÈS LE DÉBUT DE LEUR CARRIÈRE</a:t>
            </a:r>
            <a:endParaRPr lang="en-US" sz="2200" dirty="0"/>
          </a:p>
        </p:txBody>
      </p:sp>
      <p:sp>
        <p:nvSpPr>
          <p:cNvPr id="2" name="TextBox 1">
            <a:extLst>
              <a:ext uri="{FF2B5EF4-FFF2-40B4-BE49-F238E27FC236}">
                <a16:creationId xmlns:a16="http://schemas.microsoft.com/office/drawing/2014/main" id="{BFBE1A5D-271D-5544-A39C-D844CD1A7753}"/>
              </a:ext>
            </a:extLst>
          </p:cNvPr>
          <p:cNvSpPr txBox="1"/>
          <p:nvPr/>
        </p:nvSpPr>
        <p:spPr>
          <a:xfrm>
            <a:off x="3432748" y="6325849"/>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697920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5</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UN CANADIEN SUR DEUX RECONNAÎT QUE LE RECOURS À DU PERSONNEL ENSEIGNANT À TEMPS PARTIEL NUIT À LA QUALITÉ DE L’ENSEIGNEMENT</a:t>
            </a:r>
            <a:endParaRPr lang="en-CA" sz="4000" dirty="0">
              <a:solidFill>
                <a:schemeClr val="accent2">
                  <a:lumMod val="60000"/>
                  <a:lumOff val="40000"/>
                </a:schemeClr>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1068479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338181"/>
            <a:ext cx="11634197" cy="934277"/>
          </a:xfrm>
        </p:spPr>
        <p:txBody>
          <a:bodyPr>
            <a:noAutofit/>
          </a:bodyPr>
          <a:lstStyle/>
          <a:p>
            <a:r>
              <a:rPr lang="fr-FR" sz="3200" dirty="0"/>
              <a:t>UN PROFESSEUR SUR TROIS DU POSTSECONDAIRE ENSEIGNE À TEMPS PARTIEL OU EST EMBAUCHÉ DANS LE CADRE DE CONTRATS À COURT TERME</a:t>
            </a:r>
            <a:endParaRPr lang="en-US" sz="3200"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À l’heure actuelle, environ un professeur sur trois du postsecondaire enseigne à temps partiel ou dans le cadre de contrats à court terme. Selon vous, cette tendance contribue à améliorer la qualité de l’enseignement dans nos universités, lui nuit ou n’a pas vraiment d’incidence?</a:t>
            </a:r>
            <a:endParaRPr lang="en-CA"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2887674294"/>
              </p:ext>
            </p:extLst>
          </p:nvPr>
        </p:nvGraphicFramePr>
        <p:xfrm>
          <a:off x="460918" y="1161091"/>
          <a:ext cx="6497444" cy="47203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170A690-34ED-4C8F-B4E0-CA41DE855C53}"/>
              </a:ext>
            </a:extLst>
          </p:cNvPr>
          <p:cNvSpPr txBox="1"/>
          <p:nvPr/>
        </p:nvSpPr>
        <p:spPr>
          <a:xfrm>
            <a:off x="7329046" y="2890391"/>
            <a:ext cx="4402036" cy="1077218"/>
          </a:xfrm>
          <a:prstGeom prst="rect">
            <a:avLst/>
          </a:prstGeom>
          <a:noFill/>
          <a:ln>
            <a:noFill/>
          </a:ln>
        </p:spPr>
        <p:txBody>
          <a:bodyPr wrap="square" rtlCol="0">
            <a:spAutoFit/>
          </a:bodyPr>
          <a:lstStyle/>
          <a:p>
            <a:pPr lvl="0">
              <a:defRPr/>
            </a:pPr>
            <a:r>
              <a:rPr lang="fr-FR" sz="1600" dirty="0">
                <a:solidFill>
                  <a:prstClr val="black"/>
                </a:solidFill>
                <a:latin typeface="Avenir Black" panose="020B0803020203020204" pitchFamily="34" charset="0"/>
              </a:rPr>
              <a:t>Un peu plus de la moitié des Canadiens croient que la tendance à embaucher plus de professeurs à temps partiel ou dans le cadre de contrats à court terme nuit à la qualité de l’enseignement.</a:t>
            </a:r>
            <a:endParaRPr lang="en-CA" sz="1600" dirty="0">
              <a:solidFill>
                <a:prstClr val="black"/>
              </a:solidFill>
              <a:latin typeface="Avenir Black" panose="020B0803020203020204" pitchFamily="34" charset="0"/>
            </a:endParaRPr>
          </a:p>
        </p:txBody>
      </p:sp>
    </p:spTree>
    <p:extLst>
      <p:ext uri="{BB962C8B-B14F-4D97-AF65-F5344CB8AC3E}">
        <p14:creationId xmlns:p14="http://schemas.microsoft.com/office/powerpoint/2010/main" val="3710517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6</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LES CANADIENS SONT EN FAVEUR D’INVESTISSEMENTS EN ÉDUCATION POSTSECONDAIRE POUR AMÉLIORER L’ACCESSIBILITÉ, L’ABORDABILITÉ ET LA QUALITÉ</a:t>
            </a:r>
            <a:endParaRPr lang="en-CA" sz="4000" dirty="0">
              <a:solidFill>
                <a:schemeClr val="accent2">
                  <a:lumMod val="60000"/>
                  <a:lumOff val="40000"/>
                </a:schemeClr>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2024194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CA28D4-B89E-2140-82D3-000FC5CAF65E}"/>
              </a:ext>
            </a:extLst>
          </p:cNvPr>
          <p:cNvSpPr>
            <a:spLocks noGrp="1"/>
          </p:cNvSpPr>
          <p:nvPr>
            <p:ph type="title"/>
          </p:nvPr>
        </p:nvSpPr>
        <p:spPr/>
        <p:txBody>
          <a:bodyPr>
            <a:noAutofit/>
          </a:bodyPr>
          <a:lstStyle/>
          <a:p>
            <a:r>
              <a:rPr lang="fr-FR" sz="3000" dirty="0"/>
              <a:t>PRIORITÉS EN ÉDUCATION POSTSCONDAIRE AU CANADA</a:t>
            </a:r>
            <a:endParaRPr lang="en-US" sz="3000" dirty="0"/>
          </a:p>
        </p:txBody>
      </p:sp>
      <p:sp>
        <p:nvSpPr>
          <p:cNvPr id="6" name="Text Placeholder 5">
            <a:extLst>
              <a:ext uri="{FF2B5EF4-FFF2-40B4-BE49-F238E27FC236}">
                <a16:creationId xmlns:a16="http://schemas.microsoft.com/office/drawing/2014/main" id="{1A077AC0-D729-354B-B68A-4BDCDF2668DC}"/>
              </a:ext>
            </a:extLst>
          </p:cNvPr>
          <p:cNvSpPr>
            <a:spLocks noGrp="1"/>
          </p:cNvSpPr>
          <p:nvPr>
            <p:ph type="body" sz="quarter" idx="13"/>
          </p:nvPr>
        </p:nvSpPr>
        <p:spPr>
          <a:xfrm>
            <a:off x="394251" y="5855167"/>
            <a:ext cx="9118600" cy="934276"/>
          </a:xfrm>
        </p:spPr>
        <p:txBody>
          <a:bodyPr/>
          <a:lstStyle/>
          <a:p>
            <a:pPr lvl="0"/>
            <a:r>
              <a:rPr lang="fr-CA" dirty="0"/>
              <a:t>Classez par ordre décroissant les priorités en matière d’éducation secondaire au Canada.</a:t>
            </a:r>
            <a:endParaRPr lang="en-CA" dirty="0"/>
          </a:p>
        </p:txBody>
      </p:sp>
      <p:graphicFrame>
        <p:nvGraphicFramePr>
          <p:cNvPr id="8" name="Content Placeholder 4">
            <a:extLst>
              <a:ext uri="{FF2B5EF4-FFF2-40B4-BE49-F238E27FC236}">
                <a16:creationId xmlns:a16="http://schemas.microsoft.com/office/drawing/2014/main" id="{6D870E36-0A7C-2B4C-994D-237FEF5B48E1}"/>
              </a:ext>
            </a:extLst>
          </p:cNvPr>
          <p:cNvGraphicFramePr>
            <a:graphicFrameLocks noGrp="1"/>
          </p:cNvGraphicFramePr>
          <p:nvPr>
            <p:ph idx="1"/>
            <p:extLst>
              <p:ext uri="{D42A27DB-BD31-4B8C-83A1-F6EECF244321}">
                <p14:modId xmlns:p14="http://schemas.microsoft.com/office/powerpoint/2010/main" val="3446715288"/>
              </p:ext>
            </p:extLst>
          </p:nvPr>
        </p:nvGraphicFramePr>
        <p:xfrm>
          <a:off x="394251" y="1139811"/>
          <a:ext cx="8592274" cy="475986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DE95ADB9-1F25-46D9-BAB1-7F13E2EDC945}"/>
              </a:ext>
            </a:extLst>
          </p:cNvPr>
          <p:cNvSpPr txBox="1"/>
          <p:nvPr/>
        </p:nvSpPr>
        <p:spPr>
          <a:xfrm>
            <a:off x="9338392" y="1139811"/>
            <a:ext cx="2299112" cy="3323987"/>
          </a:xfrm>
          <a:prstGeom prst="rect">
            <a:avLst/>
          </a:prstGeom>
          <a:noFill/>
        </p:spPr>
        <p:txBody>
          <a:bodyPr wrap="square" rtlCol="0">
            <a:spAutoFit/>
          </a:bodyPr>
          <a:lstStyle/>
          <a:p>
            <a:pPr lvl="0">
              <a:defRPr/>
            </a:pPr>
            <a:r>
              <a:rPr lang="fr-FR" sz="1400" dirty="0">
                <a:solidFill>
                  <a:prstClr val="black"/>
                </a:solidFill>
                <a:latin typeface="Avenir Black" panose="020B0803020203020204" pitchFamily="34" charset="0"/>
              </a:rPr>
              <a:t>Plus de trois Canadiens sur quatre placent la réduction des frais de scolarité au premier et au second rang des priorités en éducation postsecondaire. L’abaissement des frais de scolarité est de loin la priorité la plus populaire.</a:t>
            </a:r>
          </a:p>
          <a:p>
            <a:pPr lvl="0">
              <a:defRPr/>
            </a:pPr>
            <a:endParaRPr kumimoji="0" lang="en-CA" sz="14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a:p>
            <a:pPr lvl="0">
              <a:defRPr/>
            </a:pPr>
            <a:r>
              <a:rPr lang="fr-FR" sz="1400" dirty="0">
                <a:solidFill>
                  <a:prstClr val="black"/>
                </a:solidFill>
                <a:latin typeface="Avenir Black" panose="020B0803020203020204" pitchFamily="34" charset="0"/>
              </a:rPr>
              <a:t>L’embauche d’un plus grand nombre de professeurs à temps plein se situe au premier ou au second rang des priorités pour un peu moins de la moitié des Canadiens.</a:t>
            </a:r>
            <a:endParaRPr kumimoji="0" lang="en-CA" sz="14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3439124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165653"/>
            <a:ext cx="11634197" cy="934277"/>
          </a:xfrm>
        </p:spPr>
        <p:txBody>
          <a:bodyPr>
            <a:normAutofit fontScale="90000"/>
          </a:bodyPr>
          <a:lstStyle/>
          <a:p>
            <a:r>
              <a:rPr lang="fr-CA" dirty="0"/>
              <a:t>L’ÉDUCATION POSTSECONDAIRE AU CANADA</a:t>
            </a:r>
            <a:endParaRPr lang="en-CA"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Selon vous, lequel des énoncés suivants décrit la MEILLEURE approche pour financer l’éducation postsecondaire au Canada?</a:t>
            </a:r>
            <a:endParaRPr lang="en-US"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2121048379"/>
              </p:ext>
            </p:extLst>
          </p:nvPr>
        </p:nvGraphicFramePr>
        <p:xfrm>
          <a:off x="460918" y="1018478"/>
          <a:ext cx="6497444" cy="47203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170A690-34ED-4C8F-B4E0-CA41DE855C53}"/>
              </a:ext>
            </a:extLst>
          </p:cNvPr>
          <p:cNvSpPr txBox="1"/>
          <p:nvPr/>
        </p:nvSpPr>
        <p:spPr>
          <a:xfrm>
            <a:off x="7447965" y="2593815"/>
            <a:ext cx="4402036" cy="1569660"/>
          </a:xfrm>
          <a:prstGeom prst="rect">
            <a:avLst/>
          </a:prstGeom>
          <a:noFill/>
          <a:ln>
            <a:noFill/>
          </a:ln>
        </p:spPr>
        <p:txBody>
          <a:bodyPr wrap="square" rtlCol="0">
            <a:spAutoFit/>
          </a:bodyPr>
          <a:lstStyle/>
          <a:p>
            <a:pPr lvl="0">
              <a:defRPr/>
            </a:pPr>
            <a:r>
              <a:rPr lang="fr-FR" sz="1600" dirty="0">
                <a:solidFill>
                  <a:prstClr val="black"/>
                </a:solidFill>
                <a:latin typeface="Avenir Black" panose="020B0803020203020204" pitchFamily="34" charset="0"/>
              </a:rPr>
              <a:t>Plus de deux Canadiens sur trois estiment qu’il incombe principalement au gouvernement d’assumer le coût de l’éducation postsecondaire, tandis que les autres croient qu’il appartient à chaque étudiant et à sa famille d’assumer la plus grande part du coût des études postsecondaires.</a:t>
            </a:r>
            <a:endParaRPr kumimoji="0" lang="en-CA" sz="16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1893513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165653"/>
            <a:ext cx="11634197" cy="934277"/>
          </a:xfrm>
        </p:spPr>
        <p:txBody>
          <a:bodyPr>
            <a:normAutofit fontScale="90000"/>
          </a:bodyPr>
          <a:lstStyle/>
          <a:p>
            <a:r>
              <a:rPr lang="en-CA" dirty="0"/>
              <a:t>L’ÉDUCATION POSTSECONDAIRE AU CANADA</a:t>
            </a:r>
            <a:endParaRPr lang="en-US"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Selon vous, lequel des énoncés suivants décrit la MEILLEURE approche pour améliorer la qualité de l’éducation postsecondaire au Canada?</a:t>
            </a:r>
            <a:endParaRPr lang="en-US"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4244565232"/>
              </p:ext>
            </p:extLst>
          </p:nvPr>
        </p:nvGraphicFramePr>
        <p:xfrm>
          <a:off x="460918" y="1018478"/>
          <a:ext cx="6497444" cy="47203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170A690-34ED-4C8F-B4E0-CA41DE855C53}"/>
              </a:ext>
            </a:extLst>
          </p:cNvPr>
          <p:cNvSpPr txBox="1"/>
          <p:nvPr/>
        </p:nvSpPr>
        <p:spPr>
          <a:xfrm>
            <a:off x="7434902" y="2018988"/>
            <a:ext cx="4402036" cy="2800767"/>
          </a:xfrm>
          <a:prstGeom prst="rect">
            <a:avLst/>
          </a:prstGeom>
          <a:noFill/>
          <a:ln>
            <a:noFill/>
          </a:ln>
        </p:spPr>
        <p:txBody>
          <a:bodyPr wrap="square" rtlCol="0">
            <a:spAutoFit/>
          </a:bodyPr>
          <a:lstStyle/>
          <a:p>
            <a:pPr lvl="0">
              <a:defRPr/>
            </a:pPr>
            <a:r>
              <a:rPr lang="fr-FR" sz="1600" dirty="0">
                <a:solidFill>
                  <a:prstClr val="black"/>
                </a:solidFill>
                <a:latin typeface="Avenir Black" panose="020B0803020203020204" pitchFamily="34" charset="0"/>
              </a:rPr>
              <a:t>Plus de trois Canadiens sur quatre croient qu’il est préférable d’augmenter les impôts des riches et des grandes entreprises pour financer l’éducation postsecondaire, alors que les autres sont d’avis que les collèges et les universités devraient pouvoir hausser les frais de scolarité.</a:t>
            </a:r>
          </a:p>
          <a:p>
            <a:pPr lvl="0">
              <a:defRPr/>
            </a:pPr>
            <a:endParaRPr lang="fr-FR" sz="1600" dirty="0">
              <a:solidFill>
                <a:prstClr val="black"/>
              </a:solidFill>
              <a:latin typeface="Avenir Black" panose="020B0803020203020204" pitchFamily="34" charset="0"/>
            </a:endParaRPr>
          </a:p>
          <a:p>
            <a:pPr lvl="0">
              <a:defRPr/>
            </a:pPr>
            <a:r>
              <a:rPr lang="fr-FR" sz="1600" dirty="0">
                <a:solidFill>
                  <a:prstClr val="black"/>
                </a:solidFill>
                <a:latin typeface="Avenir Black" panose="020B0803020203020204" pitchFamily="34" charset="0"/>
              </a:rPr>
              <a:t>Les Canadiens âgés de 18 à 29 ans sont les plus susceptibles d’opter pour une hausse des frais de scolarité (1 sur 3).</a:t>
            </a:r>
            <a:endParaRPr lang="en-CA" sz="1600" dirty="0">
              <a:solidFill>
                <a:prstClr val="black"/>
              </a:solidFill>
              <a:latin typeface="Avenir Black" panose="020B0803020203020204" pitchFamily="34" charset="0"/>
            </a:endParaRPr>
          </a:p>
        </p:txBody>
      </p:sp>
    </p:spTree>
    <p:extLst>
      <p:ext uri="{BB962C8B-B14F-4D97-AF65-F5344CB8AC3E}">
        <p14:creationId xmlns:p14="http://schemas.microsoft.com/office/powerpoint/2010/main" val="3137552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Stock-667207410.jpg" descr="iStock-667207410.jpg">
            <a:extLst>
              <a:ext uri="{FF2B5EF4-FFF2-40B4-BE49-F238E27FC236}">
                <a16:creationId xmlns:a16="http://schemas.microsoft.com/office/drawing/2014/main" id="{28171092-071B-441C-A98C-9A26EDEE09EC}"/>
              </a:ext>
            </a:extLst>
          </p:cNvPr>
          <p:cNvPicPr>
            <a:picLocks noChangeAspect="1"/>
          </p:cNvPicPr>
          <p:nvPr/>
        </p:nvPicPr>
        <p:blipFill>
          <a:blip r:embed="rId2" cstate="email">
            <a:alphaModFix amt="69542"/>
            <a:extLst>
              <a:ext uri="{BEBA8EAE-BF5A-486C-A8C5-ECC9F3942E4B}">
                <a14:imgProps xmlns:a14="http://schemas.microsoft.com/office/drawing/2010/main">
                  <a14:imgLayer r:embed="rId3">
                    <a14:imgEffect>
                      <a14:saturation sat="0"/>
                    </a14:imgEffect>
                    <a14:imgEffect>
                      <a14:brightnessContrast bright="-65000" contrast="33000"/>
                    </a14:imgEffect>
                  </a14:imgLayer>
                </a14:imgProps>
              </a:ext>
              <a:ext uri="{28A0092B-C50C-407E-A947-70E740481C1C}">
                <a14:useLocalDpi xmlns:a14="http://schemas.microsoft.com/office/drawing/2010/main"/>
              </a:ext>
            </a:extLst>
          </a:blip>
          <a:srcRect/>
          <a:stretch>
            <a:fillRect/>
          </a:stretch>
        </p:blipFill>
        <p:spPr>
          <a:xfrm>
            <a:off x="-29462" y="-16573"/>
            <a:ext cx="12250923" cy="6891145"/>
          </a:xfrm>
          <a:prstGeom prst="rect">
            <a:avLst/>
          </a:prstGeom>
          <a:ln w="12700">
            <a:miter lim="400000"/>
          </a:ln>
        </p:spPr>
      </p:pic>
      <p:sp>
        <p:nvSpPr>
          <p:cNvPr id="2" name="Title 1">
            <a:extLst>
              <a:ext uri="{FF2B5EF4-FFF2-40B4-BE49-F238E27FC236}">
                <a16:creationId xmlns:a16="http://schemas.microsoft.com/office/drawing/2014/main" id="{296747B9-A975-E64D-91B4-B80AC0E7CA04}"/>
              </a:ext>
            </a:extLst>
          </p:cNvPr>
          <p:cNvSpPr>
            <a:spLocks noGrp="1"/>
          </p:cNvSpPr>
          <p:nvPr>
            <p:ph type="title"/>
          </p:nvPr>
        </p:nvSpPr>
        <p:spPr/>
        <p:txBody>
          <a:bodyPr>
            <a:normAutofit/>
          </a:bodyPr>
          <a:lstStyle/>
          <a:p>
            <a:r>
              <a:rPr lang="en-US" sz="3600" dirty="0" err="1">
                <a:solidFill>
                  <a:schemeClr val="accent2">
                    <a:lumMod val="60000"/>
                    <a:lumOff val="40000"/>
                  </a:schemeClr>
                </a:solidFill>
              </a:rPr>
              <a:t>mÉthodologIE</a:t>
            </a:r>
            <a:endParaRPr lang="en-US" sz="3600" dirty="0">
              <a:solidFill>
                <a:schemeClr val="accent2">
                  <a:lumMod val="60000"/>
                  <a:lumOff val="40000"/>
                </a:schemeClr>
              </a:solidFill>
            </a:endParaRPr>
          </a:p>
        </p:txBody>
      </p:sp>
      <p:sp>
        <p:nvSpPr>
          <p:cNvPr id="3" name="Content Placeholder 2">
            <a:extLst>
              <a:ext uri="{FF2B5EF4-FFF2-40B4-BE49-F238E27FC236}">
                <a16:creationId xmlns:a16="http://schemas.microsoft.com/office/drawing/2014/main" id="{5CD673AA-ADC9-764E-9D4F-B0F561D6201D}"/>
              </a:ext>
            </a:extLst>
          </p:cNvPr>
          <p:cNvSpPr>
            <a:spLocks noGrp="1"/>
          </p:cNvSpPr>
          <p:nvPr>
            <p:ph idx="1"/>
          </p:nvPr>
        </p:nvSpPr>
        <p:spPr>
          <a:xfrm>
            <a:off x="394251" y="1099929"/>
            <a:ext cx="11535318" cy="5207395"/>
          </a:xfrm>
          <a:noFill/>
        </p:spPr>
        <p:txBody>
          <a:bodyPr anchor="ctr">
            <a:noAutofit/>
          </a:bodyPr>
          <a:lstStyle/>
          <a:p>
            <a:pPr marL="0" indent="0">
              <a:buNone/>
            </a:pPr>
            <a:r>
              <a:rPr lang="fr-FR" sz="2000" dirty="0"/>
              <a:t>Le sondage a été mené en ligne du 24 au 30 avril 2019 auprès de 1 500 résidents canadiens âgés de 18 ans et plus. Un échantillon aléatoire de panélistes, choisi parmi un ensemble de panels partenaires sur la plateforme d’échange </a:t>
            </a:r>
            <a:r>
              <a:rPr lang="fr-FR" sz="2000" dirty="0" err="1"/>
              <a:t>Lucid</a:t>
            </a:r>
            <a:r>
              <a:rPr lang="fr-FR" sz="2000" dirty="0"/>
              <a:t>, a été invité à participer au sondage. Ces partenaires sont habituellement des panels de sondage à double acceptation, mélangés pour éviter de fausser les statistiques, ce qui pourrait se produire si tous les participants provenaient d’une seule source.</a:t>
            </a:r>
          </a:p>
          <a:p>
            <a:pPr marL="0" indent="0">
              <a:buNone/>
            </a:pPr>
            <a:endParaRPr lang="fr-FR" sz="2000" dirty="0"/>
          </a:p>
          <a:p>
            <a:pPr marL="0" indent="0">
              <a:buNone/>
            </a:pPr>
            <a:r>
              <a:rPr lang="fr-FR" sz="2000" dirty="0"/>
              <a:t>La marge d’erreur pour un échantillon aléatoire comparable de même taille sur une base de probabilité est de +/‐ 2,53 %, 19 fois sur 20.</a:t>
            </a:r>
          </a:p>
          <a:p>
            <a:pPr marL="0" indent="0">
              <a:buNone/>
            </a:pPr>
            <a:endParaRPr lang="fr-FR" sz="2000" dirty="0"/>
          </a:p>
          <a:p>
            <a:pPr marL="0" indent="0">
              <a:buNone/>
            </a:pPr>
            <a:r>
              <a:rPr lang="fr-FR" sz="2000" dirty="0"/>
              <a:t>Les chiffres ont été pondérés en fonction des données du recensement pour s’assurer que l’échantillon correspond à l’ensemble de la population du Canada, en fonction de l’âge, du sexe, du niveau d’éducation et de la région. L’addition des totaux pourrait ne pas égaler 100 %, car ceux-ci ont été arrondis.</a:t>
            </a:r>
          </a:p>
        </p:txBody>
      </p:sp>
      <p:pic>
        <p:nvPicPr>
          <p:cNvPr id="7" name="SPARK-Abacus-Logo-2017-EN2_logo-white.png" descr="SPARK-Abacus-Logo-2017-EN2_logo-white.png">
            <a:extLst>
              <a:ext uri="{FF2B5EF4-FFF2-40B4-BE49-F238E27FC236}">
                <a16:creationId xmlns:a16="http://schemas.microsoft.com/office/drawing/2014/main" id="{A05825FE-2BEB-45B1-B85B-63CA5960143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393235" y="6307325"/>
            <a:ext cx="1519723" cy="366348"/>
          </a:xfrm>
          <a:prstGeom prst="rect">
            <a:avLst/>
          </a:prstGeom>
          <a:ln w="12700">
            <a:miter lim="400000"/>
          </a:ln>
        </p:spPr>
      </p:pic>
    </p:spTree>
    <p:extLst>
      <p:ext uri="{BB962C8B-B14F-4D97-AF65-F5344CB8AC3E}">
        <p14:creationId xmlns:p14="http://schemas.microsoft.com/office/powerpoint/2010/main" val="1100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1</a:t>
            </a:r>
            <a:r>
              <a:rPr lang="en-CA" sz="5400" baseline="30000" dirty="0">
                <a:solidFill>
                  <a:schemeClr val="bg1"/>
                </a:solidFill>
                <a:latin typeface="Avenir Black" panose="020B0803020203020204" pitchFamily="34" charset="0"/>
              </a:rPr>
              <a:t>re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ALORS QUE LA PLUPART DES CANADIENS CROIENT QU’UNE FORMATION POSTSECONDAIRE IMPORTE PLUS QUE JAMAIS, SEULS TROIS SUR DIX ESTIMENT QU’ELLE</a:t>
            </a:r>
            <a:br>
              <a:rPr lang="fr-FR" sz="5400" dirty="0">
                <a:solidFill>
                  <a:schemeClr val="bg2"/>
                </a:solidFill>
                <a:latin typeface="Avenir Black" panose="020B0803020203020204" pitchFamily="34" charset="0"/>
              </a:rPr>
            </a:br>
            <a:r>
              <a:rPr lang="fr-FR" sz="5400" dirty="0">
                <a:solidFill>
                  <a:schemeClr val="bg2"/>
                </a:solidFill>
                <a:latin typeface="Avenir Black" panose="020B0803020203020204" pitchFamily="34" charset="0"/>
              </a:rPr>
              <a:t> « EN VAUT LE COÛT »</a:t>
            </a:r>
            <a:endParaRPr lang="en-CA" sz="4000" dirty="0">
              <a:solidFill>
                <a:schemeClr val="bg2"/>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1670661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165653"/>
            <a:ext cx="11634197" cy="934277"/>
          </a:xfrm>
        </p:spPr>
        <p:txBody>
          <a:bodyPr>
            <a:normAutofit fontScale="90000"/>
          </a:bodyPr>
          <a:lstStyle/>
          <a:p>
            <a:r>
              <a:rPr lang="fr-FR" dirty="0"/>
              <a:t>LA FORMATION POSTSECONDAIRE GARDE-T-ELLE ENCORE TOUTE SON IMPORTANCE?</a:t>
            </a:r>
            <a:endParaRPr lang="en-US"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Laquelle des affirmations suivantes se rapproche le plus de votre pointe de vue?</a:t>
            </a:r>
            <a:endParaRPr lang="en-US"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1918188647"/>
              </p:ext>
            </p:extLst>
          </p:nvPr>
        </p:nvGraphicFramePr>
        <p:xfrm>
          <a:off x="460918" y="1018478"/>
          <a:ext cx="6497444" cy="47203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170A690-34ED-4C8F-B4E0-CA41DE855C53}"/>
              </a:ext>
            </a:extLst>
          </p:cNvPr>
          <p:cNvSpPr txBox="1"/>
          <p:nvPr/>
        </p:nvSpPr>
        <p:spPr>
          <a:xfrm>
            <a:off x="7329046" y="2840036"/>
            <a:ext cx="4402036" cy="1077218"/>
          </a:xfrm>
          <a:prstGeom prst="rect">
            <a:avLst/>
          </a:prstGeom>
          <a:noFill/>
          <a:ln>
            <a:noFill/>
          </a:ln>
        </p:spPr>
        <p:txBody>
          <a:bodyPr wrap="square" rtlCol="0">
            <a:spAutoFit/>
          </a:bodyPr>
          <a:lstStyle/>
          <a:p>
            <a:pPr lvl="0">
              <a:defRPr/>
            </a:pPr>
            <a:r>
              <a:rPr lang="fr-FR" sz="1600" dirty="0">
                <a:solidFill>
                  <a:prstClr val="black"/>
                </a:solidFill>
                <a:latin typeface="Avenir Black" panose="020B0803020203020204" pitchFamily="34" charset="0"/>
              </a:rPr>
              <a:t>La plupart des Canadiens croient qu’il importe plus que jamais d’acquérir une formation postsecondaire, en dépit même de tous les changements qui surviennent au sein de l’économie et de la société.</a:t>
            </a:r>
            <a:endParaRPr kumimoji="0" lang="en-CA" sz="16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2537672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CA28D4-B89E-2140-82D3-000FC5CAF65E}"/>
              </a:ext>
            </a:extLst>
          </p:cNvPr>
          <p:cNvSpPr>
            <a:spLocks noGrp="1"/>
          </p:cNvSpPr>
          <p:nvPr>
            <p:ph type="title"/>
          </p:nvPr>
        </p:nvSpPr>
        <p:spPr/>
        <p:txBody>
          <a:bodyPr>
            <a:noAutofit/>
          </a:bodyPr>
          <a:lstStyle/>
          <a:p>
            <a:pPr>
              <a:tabLst>
                <a:tab pos="7442200" algn="l"/>
              </a:tabLst>
            </a:pPr>
            <a:r>
              <a:rPr lang="en-CA" sz="3200" dirty="0"/>
              <a:t>UNE FORMATION POSTSECONDAIRE VAUT-ELLE…</a:t>
            </a:r>
            <a:endParaRPr lang="en-US" sz="3200" dirty="0"/>
          </a:p>
        </p:txBody>
      </p:sp>
      <p:sp>
        <p:nvSpPr>
          <p:cNvPr id="6" name="Text Placeholder 5">
            <a:extLst>
              <a:ext uri="{FF2B5EF4-FFF2-40B4-BE49-F238E27FC236}">
                <a16:creationId xmlns:a16="http://schemas.microsoft.com/office/drawing/2014/main" id="{1A077AC0-D729-354B-B68A-4BDCDF2668DC}"/>
              </a:ext>
            </a:extLst>
          </p:cNvPr>
          <p:cNvSpPr>
            <a:spLocks noGrp="1"/>
          </p:cNvSpPr>
          <p:nvPr>
            <p:ph type="body" sz="quarter" idx="13"/>
          </p:nvPr>
        </p:nvSpPr>
        <p:spPr>
          <a:xfrm>
            <a:off x="394251" y="5855167"/>
            <a:ext cx="9118600" cy="934276"/>
          </a:xfrm>
        </p:spPr>
        <p:txBody>
          <a:bodyPr/>
          <a:lstStyle/>
          <a:p>
            <a:r>
              <a:rPr lang="fr-CA" dirty="0"/>
              <a:t>Selon vous, croyez-vous de façon générale que l’acquisition d’une formation postsecondaire au Canada vaut…</a:t>
            </a:r>
            <a:endParaRPr lang="en-US" dirty="0"/>
          </a:p>
        </p:txBody>
      </p:sp>
      <p:graphicFrame>
        <p:nvGraphicFramePr>
          <p:cNvPr id="8" name="Content Placeholder 4">
            <a:extLst>
              <a:ext uri="{FF2B5EF4-FFF2-40B4-BE49-F238E27FC236}">
                <a16:creationId xmlns:a16="http://schemas.microsoft.com/office/drawing/2014/main" id="{6D870E36-0A7C-2B4C-994D-237FEF5B48E1}"/>
              </a:ext>
            </a:extLst>
          </p:cNvPr>
          <p:cNvGraphicFramePr>
            <a:graphicFrameLocks noGrp="1"/>
          </p:cNvGraphicFramePr>
          <p:nvPr>
            <p:ph idx="1"/>
            <p:extLst>
              <p:ext uri="{D42A27DB-BD31-4B8C-83A1-F6EECF244321}">
                <p14:modId xmlns:p14="http://schemas.microsoft.com/office/powerpoint/2010/main" val="3999488516"/>
              </p:ext>
            </p:extLst>
          </p:nvPr>
        </p:nvGraphicFramePr>
        <p:xfrm>
          <a:off x="394252" y="984325"/>
          <a:ext cx="8755004" cy="475448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6F3F2481-6E42-4471-A376-17BEDFB55547}"/>
              </a:ext>
            </a:extLst>
          </p:cNvPr>
          <p:cNvSpPr txBox="1"/>
          <p:nvPr/>
        </p:nvSpPr>
        <p:spPr>
          <a:xfrm>
            <a:off x="9149256" y="1274084"/>
            <a:ext cx="2879192" cy="3231654"/>
          </a:xfrm>
          <a:prstGeom prst="rect">
            <a:avLst/>
          </a:prstGeom>
          <a:noFill/>
        </p:spPr>
        <p:txBody>
          <a:bodyPr wrap="square" rtlCol="0">
            <a:spAutoFit/>
          </a:bodyPr>
          <a:lstStyle/>
          <a:p>
            <a:pPr lvl="0">
              <a:defRPr/>
            </a:pPr>
            <a:r>
              <a:rPr lang="fr-FR" sz="1200" dirty="0">
                <a:solidFill>
                  <a:prstClr val="black"/>
                </a:solidFill>
                <a:latin typeface="Avenir Black" panose="020B0803020203020204" pitchFamily="34" charset="0"/>
              </a:rPr>
              <a:t>La quasi-totalité des Canadiens croient que l’acquisition d’une formation postsecondaire vaut la peine et le temps, probablement à tout le moins, bien qu’ils expriment de sérieux doutes quant à savoir si elle en vaut le coût.</a:t>
            </a:r>
          </a:p>
          <a:p>
            <a:pPr lvl="0">
              <a:defRPr/>
            </a:pPr>
            <a:endParaRPr kumimoji="0" lang="en-CA" sz="12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a:p>
            <a:pPr lvl="0">
              <a:defRPr/>
            </a:pPr>
            <a:r>
              <a:rPr lang="fr-FR" sz="1200" dirty="0">
                <a:solidFill>
                  <a:prstClr val="black"/>
                </a:solidFill>
                <a:latin typeface="Avenir Black" panose="020B0803020203020204" pitchFamily="34" charset="0"/>
              </a:rPr>
              <a:t>Il est intéressant de constater que les Québécois sont les plus susceptibles d’affirmer qu’une formation postsecondaire en vaut le coût. De même, les jeunes Canadiens ont moins tendance que leurs aînés à être d’accord avec une telle affirmation.</a:t>
            </a:r>
          </a:p>
          <a:p>
            <a:pPr lvl="0">
              <a:defRPr/>
            </a:pPr>
            <a:endParaRPr kumimoji="0" lang="en-CA" sz="12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a:p>
            <a:pPr lvl="0">
              <a:defRPr/>
            </a:pPr>
            <a:r>
              <a:rPr lang="fr-FR" sz="1200" u="sng" dirty="0">
                <a:solidFill>
                  <a:prstClr val="black"/>
                </a:solidFill>
                <a:latin typeface="Avenir Black" panose="020B0803020203020204" pitchFamily="34" charset="0"/>
              </a:rPr>
              <a:t>RÉSULTAT :</a:t>
            </a:r>
          </a:p>
          <a:p>
            <a:pPr lvl="0">
              <a:defRPr/>
            </a:pPr>
            <a:r>
              <a:rPr lang="fr-FR" sz="1200" dirty="0">
                <a:solidFill>
                  <a:prstClr val="black"/>
                </a:solidFill>
                <a:latin typeface="Avenir Black" panose="020B0803020203020204" pitchFamily="34" charset="0"/>
              </a:rPr>
              <a:t>La hausse du coût des études postsecondaires amène à douter que le jeu en vaut la chandelle.</a:t>
            </a:r>
          </a:p>
        </p:txBody>
      </p:sp>
    </p:spTree>
    <p:extLst>
      <p:ext uri="{BB962C8B-B14F-4D97-AF65-F5344CB8AC3E}">
        <p14:creationId xmlns:p14="http://schemas.microsoft.com/office/powerpoint/2010/main" val="1498669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2</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LA PRESQUE TOTALITÉ DES CANADIENS POURSUIVRAIENT DES ÉTUDES POSTSECONDAIRES SI CETTE FORMATION ÉTAIT GRATUITE</a:t>
            </a:r>
            <a:endParaRPr lang="en-CA" sz="4000" dirty="0">
              <a:solidFill>
                <a:schemeClr val="accent2">
                  <a:lumMod val="60000"/>
                  <a:lumOff val="40000"/>
                </a:schemeClr>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32448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165653"/>
            <a:ext cx="11634197" cy="934277"/>
          </a:xfrm>
        </p:spPr>
        <p:txBody>
          <a:bodyPr>
            <a:normAutofit fontScale="90000"/>
          </a:bodyPr>
          <a:lstStyle/>
          <a:p>
            <a:r>
              <a:rPr lang="fr-FR" dirty="0"/>
              <a:t>POURSUIVRE OU NON DES ÉTUDES POSTSECONDAIRES</a:t>
            </a:r>
            <a:endParaRPr lang="en-US"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Si vous aviez le choix de poursuivre des études postsecondaires après avoir obtenu votre diplôme du secondaire, sans avoir à payer de frais de scolarité, quelle option choisiriez-vous?</a:t>
            </a:r>
            <a:endParaRPr lang="en-CA"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1737537511"/>
              </p:ext>
            </p:extLst>
          </p:nvPr>
        </p:nvGraphicFramePr>
        <p:xfrm>
          <a:off x="460918" y="1018478"/>
          <a:ext cx="6497444" cy="47203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170A690-34ED-4C8F-B4E0-CA41DE855C53}"/>
              </a:ext>
            </a:extLst>
          </p:cNvPr>
          <p:cNvSpPr txBox="1"/>
          <p:nvPr/>
        </p:nvSpPr>
        <p:spPr>
          <a:xfrm>
            <a:off x="7329046" y="2248984"/>
            <a:ext cx="4402036" cy="2308324"/>
          </a:xfrm>
          <a:prstGeom prst="rect">
            <a:avLst/>
          </a:prstGeom>
          <a:noFill/>
          <a:ln>
            <a:noFill/>
          </a:ln>
        </p:spPr>
        <p:txBody>
          <a:bodyPr wrap="square" rtlCol="0">
            <a:spAutoFit/>
          </a:bodyPr>
          <a:lstStyle/>
          <a:p>
            <a:pPr lvl="0">
              <a:defRPr/>
            </a:pPr>
            <a:r>
              <a:rPr lang="fr-FR" sz="1600" dirty="0">
                <a:solidFill>
                  <a:prstClr val="black"/>
                </a:solidFill>
                <a:latin typeface="Avenir Black" panose="020B0803020203020204" pitchFamily="34" charset="0"/>
              </a:rPr>
              <a:t>La presque totalité des Canadiens poursuivraient des études postsecondaires après avoir obtenu un diplôme du secondaire s’ils n’avaient pas à payer de frais de scolarité.</a:t>
            </a:r>
          </a:p>
          <a:p>
            <a:pPr lvl="0">
              <a:defRPr/>
            </a:pPr>
            <a:endParaRPr lang="en-CA" sz="1600" dirty="0">
              <a:solidFill>
                <a:prstClr val="black"/>
              </a:solidFill>
              <a:latin typeface="Avenir Black" panose="020B0803020203020204" pitchFamily="34" charset="0"/>
            </a:endParaRPr>
          </a:p>
          <a:p>
            <a:pPr lvl="0">
              <a:defRPr/>
            </a:pPr>
            <a:r>
              <a:rPr lang="fr-FR" sz="1600" dirty="0">
                <a:solidFill>
                  <a:prstClr val="black"/>
                </a:solidFill>
                <a:latin typeface="Avenir Black" panose="020B0803020203020204" pitchFamily="34" charset="0"/>
              </a:rPr>
              <a:t>Ces résultats valident l’appréciation générale de la valeur de l’éducation supérieure et confirment que l’</a:t>
            </a:r>
            <a:r>
              <a:rPr lang="fr-FR" sz="1600" dirty="0" err="1">
                <a:solidFill>
                  <a:prstClr val="black"/>
                </a:solidFill>
                <a:latin typeface="Avenir Black" panose="020B0803020203020204" pitchFamily="34" charset="0"/>
              </a:rPr>
              <a:t>abordabilité</a:t>
            </a:r>
            <a:r>
              <a:rPr lang="fr-FR" sz="1600" dirty="0">
                <a:solidFill>
                  <a:prstClr val="black"/>
                </a:solidFill>
                <a:latin typeface="Avenir Black" panose="020B0803020203020204" pitchFamily="34" charset="0"/>
              </a:rPr>
              <a:t> fait obstacle à l’accès aux études postsecondaires.</a:t>
            </a:r>
            <a:endParaRPr kumimoji="0" lang="en-CA" sz="16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2559354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3</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LES CANADIENS NE VEULENT PAS QUE LE COÛT DES ÉTUDES POSTSECONDAIRES CONSTITUE UN OBSTACLE À LEUR ACCESSIBILITÉ</a:t>
            </a:r>
            <a:endParaRPr lang="en-CA" sz="4000" dirty="0">
              <a:solidFill>
                <a:schemeClr val="accent2">
                  <a:lumMod val="60000"/>
                  <a:lumOff val="40000"/>
                </a:schemeClr>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865354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4">
            <a:extLst>
              <a:ext uri="{FF2B5EF4-FFF2-40B4-BE49-F238E27FC236}">
                <a16:creationId xmlns:a16="http://schemas.microsoft.com/office/drawing/2014/main" id="{18129224-7209-914E-B737-2B99C62EDC75}"/>
              </a:ext>
            </a:extLst>
          </p:cNvPr>
          <p:cNvGraphicFramePr>
            <a:graphicFrameLocks noGrp="1"/>
          </p:cNvGraphicFramePr>
          <p:nvPr>
            <p:ph idx="1"/>
            <p:extLst>
              <p:ext uri="{D42A27DB-BD31-4B8C-83A1-F6EECF244321}">
                <p14:modId xmlns:p14="http://schemas.microsoft.com/office/powerpoint/2010/main" val="2215512654"/>
              </p:ext>
            </p:extLst>
          </p:nvPr>
        </p:nvGraphicFramePr>
        <p:xfrm>
          <a:off x="304801" y="1522039"/>
          <a:ext cx="11492948" cy="303593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55A30C2-F955-4FA5-8C3E-0769FFBE997F}"/>
              </a:ext>
            </a:extLst>
          </p:cNvPr>
          <p:cNvSpPr txBox="1"/>
          <p:nvPr/>
        </p:nvSpPr>
        <p:spPr>
          <a:xfrm>
            <a:off x="394251" y="4849370"/>
            <a:ext cx="11403498" cy="584775"/>
          </a:xfrm>
          <a:prstGeom prst="rect">
            <a:avLst/>
          </a:prstGeom>
          <a:noFill/>
          <a:ln>
            <a:noFill/>
          </a:ln>
        </p:spPr>
        <p:txBody>
          <a:bodyPr wrap="square" rtlCol="0" anchor="ctr">
            <a:spAutoFit/>
          </a:bodyPr>
          <a:lstStyle/>
          <a:p>
            <a:r>
              <a:rPr lang="fr-FR" sz="1600" dirty="0">
                <a:latin typeface="Avenir Black" panose="020B0803020203020204" pitchFamily="34" charset="0"/>
              </a:rPr>
              <a:t>Plus de huit Canadiens sur dix trouvent plutôt inacceptable, à tout le moins, le fait que les personnes n’ayant pas les moyens financiers d’accéder aux études postsecondaires se voient privées de cette expérience.</a:t>
            </a:r>
            <a:endParaRPr lang="en-CA" sz="1600" dirty="0">
              <a:latin typeface="Avenir Black" panose="020B0803020203020204" pitchFamily="34" charset="0"/>
            </a:endParaRPr>
          </a:p>
        </p:txBody>
      </p:sp>
      <p:sp>
        <p:nvSpPr>
          <p:cNvPr id="3" name="Text Placeholder 2">
            <a:extLst>
              <a:ext uri="{FF2B5EF4-FFF2-40B4-BE49-F238E27FC236}">
                <a16:creationId xmlns:a16="http://schemas.microsoft.com/office/drawing/2014/main" id="{BB4B56D3-70D2-9649-A7E0-30F7BD3D6B8C}"/>
              </a:ext>
            </a:extLst>
          </p:cNvPr>
          <p:cNvSpPr>
            <a:spLocks noGrp="1"/>
          </p:cNvSpPr>
          <p:nvPr>
            <p:ph type="body" sz="quarter" idx="13"/>
          </p:nvPr>
        </p:nvSpPr>
        <p:spPr/>
        <p:txBody>
          <a:bodyPr/>
          <a:lstStyle/>
          <a:p>
            <a:r>
              <a:rPr lang="fr-CA" dirty="0"/>
              <a:t>Êtes-vous en accord ou en désaccord avec l’énoncé suivant : </a:t>
            </a:r>
            <a:r>
              <a:rPr lang="fr-CA" b="1" dirty="0"/>
              <a:t>Personne ne devrait se voir refuser l’accès aux études postsecondaires simplement par manque de moyens financiers.</a:t>
            </a:r>
            <a:endParaRPr lang="en-CA" dirty="0"/>
          </a:p>
        </p:txBody>
      </p:sp>
      <p:sp>
        <p:nvSpPr>
          <p:cNvPr id="9" name="Title 8">
            <a:extLst>
              <a:ext uri="{FF2B5EF4-FFF2-40B4-BE49-F238E27FC236}">
                <a16:creationId xmlns:a16="http://schemas.microsoft.com/office/drawing/2014/main" id="{233E7B4F-789D-3241-866D-3C66897BA1B2}"/>
              </a:ext>
            </a:extLst>
          </p:cNvPr>
          <p:cNvSpPr>
            <a:spLocks noGrp="1"/>
          </p:cNvSpPr>
          <p:nvPr>
            <p:ph type="title"/>
          </p:nvPr>
        </p:nvSpPr>
        <p:spPr>
          <a:xfrm>
            <a:off x="394251" y="296366"/>
            <a:ext cx="11634197" cy="934277"/>
          </a:xfrm>
        </p:spPr>
        <p:txBody>
          <a:bodyPr>
            <a:noAutofit/>
          </a:bodyPr>
          <a:lstStyle/>
          <a:p>
            <a:r>
              <a:rPr lang="fr-FR" sz="3200" b="1" dirty="0"/>
              <a:t>PERSONNE NE DEVRAIT SE VOIR REFUSER L’ACCÈS AUX ÉTUDES POSTSECONDAIRES SIMPLEMENT PAR MANQUE DE MOYENS FINANCIERS</a:t>
            </a:r>
            <a:endParaRPr lang="en-US" sz="3200" dirty="0"/>
          </a:p>
        </p:txBody>
      </p:sp>
    </p:spTree>
    <p:extLst>
      <p:ext uri="{BB962C8B-B14F-4D97-AF65-F5344CB8AC3E}">
        <p14:creationId xmlns:p14="http://schemas.microsoft.com/office/powerpoint/2010/main" val="15552034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Abacus 2017">
  <a:themeElements>
    <a:clrScheme name="Abacus 2017">
      <a:dk1>
        <a:sysClr val="windowText" lastClr="000000"/>
      </a:dk1>
      <a:lt1>
        <a:sysClr val="window" lastClr="FFFFFF"/>
      </a:lt1>
      <a:dk2>
        <a:srgbClr val="5E7775"/>
      </a:dk2>
      <a:lt2>
        <a:srgbClr val="94D60A"/>
      </a:lt2>
      <a:accent1>
        <a:srgbClr val="9BB0AE"/>
      </a:accent1>
      <a:accent2>
        <a:srgbClr val="6FA007"/>
      </a:accent2>
      <a:accent3>
        <a:srgbClr val="FF0000"/>
      </a:accent3>
      <a:accent4>
        <a:srgbClr val="C00000"/>
      </a:accent4>
      <a:accent5>
        <a:srgbClr val="00B0F0"/>
      </a:accent5>
      <a:accent6>
        <a:srgbClr val="0070C0"/>
      </a:accent6>
      <a:hlink>
        <a:srgbClr val="FF9900"/>
      </a:hlink>
      <a:folHlink>
        <a:srgbClr val="9966FF"/>
      </a:folHlink>
    </a:clrScheme>
    <a:fontScheme name="Abacus 2017">
      <a:majorFont>
        <a:latin typeface="Avenir Heavy"/>
        <a:ea typeface=""/>
        <a:cs typeface=""/>
      </a:majorFont>
      <a:minorFont>
        <a:latin typeface="Avenir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bacus 2017" id="{775EB688-1210-4D9D-BA94-A43F546784A4}" vid="{C30F7EDC-60E3-4F92-90A4-DDA7C1A9E7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Abacus 2017</Template>
  <TotalTime>11227</TotalTime>
  <Words>1105</Words>
  <Application>Microsoft Office PowerPoint</Application>
  <PresentationFormat>Widescreen</PresentationFormat>
  <Paragraphs>64</Paragraphs>
  <Slides>17</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Avenir Black</vt:lpstr>
      <vt:lpstr>Avenir Book</vt:lpstr>
      <vt:lpstr>Avenir Heavy</vt:lpstr>
      <vt:lpstr>Avenir Medium</vt:lpstr>
      <vt:lpstr>Calibri</vt:lpstr>
      <vt:lpstr>Helvetica Neue Light</vt:lpstr>
      <vt:lpstr>Helvetica Neue Medium</vt:lpstr>
      <vt:lpstr>Abacus 2017</vt:lpstr>
      <vt:lpstr>PowerPoint Presentation</vt:lpstr>
      <vt:lpstr>mÉthodologIE</vt:lpstr>
      <vt:lpstr>1re CONSTATATION : ALORS QUE LA PLUPART DES CANADIENS CROIENT QU’UNE FORMATION POSTSECONDAIRE IMPORTE PLUS QUE JAMAIS, SEULS TROIS SUR DIX ESTIMENT QU’ELLE  « EN VAUT LE COÛT »</vt:lpstr>
      <vt:lpstr>LA FORMATION POSTSECONDAIRE GARDE-T-ELLE ENCORE TOUTE SON IMPORTANCE?</vt:lpstr>
      <vt:lpstr>UNE FORMATION POSTSECONDAIRE VAUT-ELLE…</vt:lpstr>
      <vt:lpstr>2e CONSTATATION : LA PRESQUE TOTALITÉ DES CANADIENS POURSUIVRAIENT DES ÉTUDES POSTSECONDAIRES SI CETTE FORMATION ÉTAIT GRATUITE</vt:lpstr>
      <vt:lpstr>POURSUIVRE OU NON DES ÉTUDES POSTSECONDAIRES</vt:lpstr>
      <vt:lpstr>3e CONSTATATION : LES CANADIENS NE VEULENT PAS QUE LE COÛT DES ÉTUDES POSTSECONDAIRES CONSTITUE UN OBSTACLE À LEUR ACCESSIBILITÉ</vt:lpstr>
      <vt:lpstr>PERSONNE NE DEVRAIT SE VOIR REFUSER L’ACCÈS AUX ÉTUDES POSTSECONDAIRES SIMPLEMENT PAR MANQUE DE MOYENS FINANCIERS</vt:lpstr>
      <vt:lpstr>4e CONSTATATION : LES CANADIENS CROIENT QU’IL LEUR FAUT TROP EMPRUNTER POUR POURSUIVRE DES ÉTUDES POSTSECONDAIRES</vt:lpstr>
      <vt:lpstr>À L’HEURE ACTUELLE, LES ÉTUDIANTS INSCRITS AU NIVEAU POSTSECONDAIRE AU CANADA DOIVENT EMPRUNTER BEAUCOUP TROP D’ARGENT POUR PAYER LEURS ÉTUDES ET SE RETROUVENT SURENDETTÉS DÈS LE DÉBUT DE LEUR CARRIÈRE</vt:lpstr>
      <vt:lpstr>5e CONSTATATION : UN CANADIEN SUR DEUX RECONNAÎT QUE LE RECOURS À DU PERSONNEL ENSEIGNANT À TEMPS PARTIEL NUIT À LA QUALITÉ DE L’ENSEIGNEMENT</vt:lpstr>
      <vt:lpstr>UN PROFESSEUR SUR TROIS DU POSTSECONDAIRE ENSEIGNE À TEMPS PARTIEL OU EST EMBAUCHÉ DANS LE CADRE DE CONTRATS À COURT TERME</vt:lpstr>
      <vt:lpstr>6e CONSTATATION : LES CANADIENS SONT EN FAVEUR D’INVESTISSEMENTS EN ÉDUCATION POSTSECONDAIRE POUR AMÉLIORER L’ACCESSIBILITÉ, L’ABORDABILITÉ ET LA QUALITÉ</vt:lpstr>
      <vt:lpstr>PRIORITÉS EN ÉDUCATION POSTSCONDAIRE AU CANADA</vt:lpstr>
      <vt:lpstr>L’ÉDUCATION POSTSECONDAIRE AU CANADA</vt:lpstr>
      <vt:lpstr>L’ÉDUCATION POSTSECONDAIRE AU CANADA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C3 - National benchmark</dc:title>
  <dc:creator>Jonathan Nadeau</dc:creator>
  <cp:lastModifiedBy>Jonathan Nadeau</cp:lastModifiedBy>
  <cp:revision>267</cp:revision>
  <dcterms:created xsi:type="dcterms:W3CDTF">2018-09-19T14:57:26Z</dcterms:created>
  <dcterms:modified xsi:type="dcterms:W3CDTF">2019-07-05T18:18:47Z</dcterms:modified>
</cp:coreProperties>
</file>