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540" r:id="rId2"/>
    <p:sldId id="541" r:id="rId3"/>
    <p:sldId id="865" r:id="rId4"/>
    <p:sldId id="866" r:id="rId5"/>
    <p:sldId id="788" r:id="rId6"/>
    <p:sldId id="870" r:id="rId7"/>
    <p:sldId id="867" r:id="rId8"/>
    <p:sldId id="784" r:id="rId9"/>
    <p:sldId id="785" r:id="rId10"/>
    <p:sldId id="871" r:id="rId11"/>
    <p:sldId id="872" r:id="rId12"/>
    <p:sldId id="869" r:id="rId13"/>
    <p:sldId id="786" r:id="rId14"/>
    <p:sldId id="868" r:id="rId15"/>
    <p:sldId id="695" r:id="rId16"/>
    <p:sldId id="874" r:id="rId17"/>
    <p:sldId id="873" r:id="rId18"/>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Coletto" initials="DC" lastIdx="84" clrIdx="0">
    <p:extLst>
      <p:ext uri="{19B8F6BF-5375-455C-9EA6-DF929625EA0E}">
        <p15:presenceInfo xmlns:p15="http://schemas.microsoft.com/office/powerpoint/2012/main" userId="c383fa3317bbd2dc" providerId="Windows Live"/>
      </p:ext>
    </p:extLst>
  </p:cmAuthor>
  <p:cmAuthor id="2" name="David Coletto" initials="DC [2]" lastIdx="19" clrIdx="1">
    <p:extLst>
      <p:ext uri="{19B8F6BF-5375-455C-9EA6-DF929625EA0E}">
        <p15:presenceInfo xmlns:p15="http://schemas.microsoft.com/office/powerpoint/2012/main" userId="David Coletto" providerId="None"/>
      </p:ext>
    </p:extLst>
  </p:cmAuthor>
  <p:cmAuthor id="3" name="Jonathan Nadeau" initials="JN" lastIdx="1" clrIdx="2">
    <p:extLst>
      <p:ext uri="{19B8F6BF-5375-455C-9EA6-DF929625EA0E}">
        <p15:presenceInfo xmlns:p15="http://schemas.microsoft.com/office/powerpoint/2012/main" userId="Jonathan Nade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6D6FF"/>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45" autoAdjust="0"/>
    <p:restoredTop sz="94655"/>
  </p:normalViewPr>
  <p:slideViewPr>
    <p:cSldViewPr snapToGrid="0" snapToObjects="1">
      <p:cViewPr varScale="1">
        <p:scale>
          <a:sx n="98" d="100"/>
          <a:sy n="98" d="100"/>
        </p:scale>
        <p:origin x="208" y="2584"/>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49569563683406"/>
          <c:y val="5.5162241581500945E-2"/>
          <c:w val="0.65658038339409619"/>
          <c:h val="0.81838748310795018"/>
        </c:manualLayout>
      </c:layout>
      <c:barChart>
        <c:barDir val="bar"/>
        <c:grouping val="stacked"/>
        <c:varyColors val="0"/>
        <c:ser>
          <c:idx val="0"/>
          <c:order val="0"/>
          <c:tx>
            <c:strRef>
              <c:f>Sheet1!$B$1</c:f>
              <c:strCache>
                <c:ptCount val="1"/>
                <c:pt idx="0">
                  <c:v>Très positif</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lang="fr-CA" sz="1800" b="0" i="0" u="none" strike="noStrike" kern="1200" baseline="0" noProof="0">
                    <a:solidFill>
                      <a:schemeClr val="bg1"/>
                    </a:solidFill>
                    <a:latin typeface="Avenir Black" panose="020B0803020203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Universités</c:v>
                </c:pt>
                <c:pt idx="1">
                  <c:v>Collèges</c:v>
                </c:pt>
                <c:pt idx="3">
                  <c:v>Hôpitaux</c:v>
                </c:pt>
                <c:pt idx="4">
                  <c:v>Corps policiers</c:v>
                </c:pt>
                <c:pt idx="5">
                  <c:v>Armée</c:v>
                </c:pt>
                <c:pt idx="6">
                  <c:v>Écoles secondaires</c:v>
                </c:pt>
                <c:pt idx="7">
                  <c:v>Organes de presse</c:v>
                </c:pt>
                <c:pt idx="9">
                  <c:v>Syndicats</c:v>
                </c:pt>
                <c:pt idx="11">
                  <c:v>Grandes entreprises</c:v>
                </c:pt>
                <c:pt idx="12">
                  <c:v>Parlement</c:v>
                </c:pt>
                <c:pt idx="13">
                  <c:v>Entreprises de médias sociaux</c:v>
                </c:pt>
              </c:strCache>
            </c:strRef>
          </c:cat>
          <c:val>
            <c:numRef>
              <c:f>Sheet1!$B$2:$B$15</c:f>
              <c:numCache>
                <c:formatCode>0%</c:formatCode>
                <c:ptCount val="14"/>
                <c:pt idx="0">
                  <c:v>0.22180527348830001</c:v>
                </c:pt>
                <c:pt idx="1">
                  <c:v>0.18124892163840001</c:v>
                </c:pt>
                <c:pt idx="3">
                  <c:v>0.25840217467240001</c:v>
                </c:pt>
                <c:pt idx="4">
                  <c:v>0.16581360481259999</c:v>
                </c:pt>
                <c:pt idx="5">
                  <c:v>0.17823110237600001</c:v>
                </c:pt>
                <c:pt idx="6">
                  <c:v>0.16474033381440001</c:v>
                </c:pt>
                <c:pt idx="7">
                  <c:v>6.8335871988149999E-2</c:v>
                </c:pt>
                <c:pt idx="9">
                  <c:v>9.1790687498830001E-2</c:v>
                </c:pt>
                <c:pt idx="11">
                  <c:v>7.2569307976249997E-2</c:v>
                </c:pt>
                <c:pt idx="12">
                  <c:v>6.3929817612160003E-2</c:v>
                </c:pt>
                <c:pt idx="13">
                  <c:v>5.9402381468329997E-2</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Essentiellement positif</c:v>
                </c:pt>
              </c:strCache>
            </c:strRef>
          </c:tx>
          <c:spPr>
            <a:solidFill>
              <a:schemeClr val="bg2"/>
            </a:solidFill>
            <a:ln>
              <a:noFill/>
            </a:ln>
            <a:effectLst/>
          </c:spPr>
          <c:invertIfNegative val="0"/>
          <c:dLbls>
            <c:dLbl>
              <c:idx val="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1EDB-4CAB-BF2A-93D15C02CC23}"/>
                </c:ext>
              </c:extLst>
            </c:dLbl>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venir Black" panose="020B0803020203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Universités</c:v>
                </c:pt>
                <c:pt idx="1">
                  <c:v>Collèges</c:v>
                </c:pt>
                <c:pt idx="3">
                  <c:v>Hôpitaux</c:v>
                </c:pt>
                <c:pt idx="4">
                  <c:v>Corps policiers</c:v>
                </c:pt>
                <c:pt idx="5">
                  <c:v>Armée</c:v>
                </c:pt>
                <c:pt idx="6">
                  <c:v>Écoles secondaires</c:v>
                </c:pt>
                <c:pt idx="7">
                  <c:v>Organes de presse</c:v>
                </c:pt>
                <c:pt idx="9">
                  <c:v>Syndicats</c:v>
                </c:pt>
                <c:pt idx="11">
                  <c:v>Grandes entreprises</c:v>
                </c:pt>
                <c:pt idx="12">
                  <c:v>Parlement</c:v>
                </c:pt>
                <c:pt idx="13">
                  <c:v>Entreprises de médias sociaux</c:v>
                </c:pt>
              </c:strCache>
            </c:strRef>
          </c:cat>
          <c:val>
            <c:numRef>
              <c:f>Sheet1!$C$2:$C$15</c:f>
              <c:numCache>
                <c:formatCode>0%</c:formatCode>
                <c:ptCount val="14"/>
                <c:pt idx="0">
                  <c:v>0.56006833844170001</c:v>
                </c:pt>
                <c:pt idx="1">
                  <c:v>0.58138939539050005</c:v>
                </c:pt>
                <c:pt idx="3">
                  <c:v>0.4952186106816</c:v>
                </c:pt>
                <c:pt idx="4">
                  <c:v>0.56876513446529997</c:v>
                </c:pt>
                <c:pt idx="5">
                  <c:v>0.53717318940949998</c:v>
                </c:pt>
                <c:pt idx="6">
                  <c:v>0.52198906455829996</c:v>
                </c:pt>
                <c:pt idx="7">
                  <c:v>0.48418852237060001</c:v>
                </c:pt>
                <c:pt idx="9">
                  <c:v>0.40241221152029999</c:v>
                </c:pt>
                <c:pt idx="11">
                  <c:v>0.4168592767973</c:v>
                </c:pt>
                <c:pt idx="12">
                  <c:v>0.40037685057689998</c:v>
                </c:pt>
                <c:pt idx="13">
                  <c:v>0.33629132782780002</c:v>
                </c:pt>
              </c:numCache>
            </c:numRef>
          </c:val>
          <c:extLst>
            <c:ext xmlns:c16="http://schemas.microsoft.com/office/drawing/2014/chart" uri="{C3380CC4-5D6E-409C-BE32-E72D297353CC}">
              <c16:uniqueId val="{00000001-177A-A649-A08A-8970D8971EE1}"/>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venir Black" panose="020B0803020203020204" pitchFamily="34" charset="0"/>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0.47732122083891859"/>
          <c:y val="0.8906731703720121"/>
          <c:w val="0.40503570804733308"/>
          <c:h val="7.638754953250984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venir Black" panose="020B0803020203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latin typeface="Avenir Black" panose="020B0803020203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27663343393836"/>
          <c:y val="3.1417347413342546E-2"/>
          <c:w val="0.48324792072964529"/>
          <c:h val="0.82366409918159711"/>
        </c:manualLayout>
      </c:layout>
      <c:barChart>
        <c:barDir val="bar"/>
        <c:grouping val="percentStacked"/>
        <c:varyColors val="0"/>
        <c:ser>
          <c:idx val="0"/>
          <c:order val="0"/>
          <c:tx>
            <c:strRef>
              <c:f>Sheet1!$B$1</c:f>
              <c:strCache>
                <c:ptCount val="1"/>
                <c:pt idx="0">
                  <c:v>Une très bonne idée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Permettre aux étudiants de travailler avec des entreprises et des organismes sans but lucratif afin qu’ils acquièrent davantage d’expérience professionnelle pendant leurs études</c:v>
                </c:pt>
                <c:pt idx="1">
                  <c:v>Veiller à ce que tous les étudiants qui souhaitent aller au collège ou à l’université puissent le faire, peu importe leur capacité à payer</c:v>
                </c:pt>
                <c:pt idx="2">
                  <c:v>Investir davantage dans la création de postes d’enseignement au niveau postsecondaire</c:v>
                </c:pt>
                <c:pt idx="3">
                  <c:v>Réduire les effectifs des classes dans les collèges et les universités</c:v>
                </c:pt>
                <c:pt idx="4">
                  <c:v>Éliminer totalement les frais de scolarité des étudiants inscrits au niveau postsecondaire</c:v>
                </c:pt>
              </c:strCache>
            </c:strRef>
          </c:cat>
          <c:val>
            <c:numRef>
              <c:f>Sheet1!$B$2:$B$6</c:f>
              <c:numCache>
                <c:formatCode>0%</c:formatCode>
                <c:ptCount val="5"/>
                <c:pt idx="0">
                  <c:v>0.54993995355019998</c:v>
                </c:pt>
                <c:pt idx="1">
                  <c:v>0.49504946097160002</c:v>
                </c:pt>
                <c:pt idx="2">
                  <c:v>0.39892586923829998</c:v>
                </c:pt>
                <c:pt idx="3">
                  <c:v>0.23593886318999999</c:v>
                </c:pt>
                <c:pt idx="4">
                  <c:v>0.317169782053</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Une bonne idée</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Permettre aux étudiants de travailler avec des entreprises et des organismes sans but lucratif afin qu’ils acquièrent davantage d’expérience professionnelle pendant leurs études</c:v>
                </c:pt>
                <c:pt idx="1">
                  <c:v>Veiller à ce que tous les étudiants qui souhaitent aller au collège ou à l’université puissent le faire, peu importe leur capacité à payer</c:v>
                </c:pt>
                <c:pt idx="2">
                  <c:v>Investir davantage dans la création de postes d’enseignement au niveau postsecondaire</c:v>
                </c:pt>
                <c:pt idx="3">
                  <c:v>Réduire les effectifs des classes dans les collèges et les universités</c:v>
                </c:pt>
                <c:pt idx="4">
                  <c:v>Éliminer totalement les frais de scolarité des étudiants inscrits au niveau postsecondaire</c:v>
                </c:pt>
              </c:strCache>
            </c:strRef>
          </c:cat>
          <c:val>
            <c:numRef>
              <c:f>Sheet1!$C$2:$C$6</c:f>
              <c:numCache>
                <c:formatCode>0%</c:formatCode>
                <c:ptCount val="5"/>
                <c:pt idx="0">
                  <c:v>0.37265473327859999</c:v>
                </c:pt>
                <c:pt idx="1">
                  <c:v>0.3439649154767</c:v>
                </c:pt>
                <c:pt idx="2">
                  <c:v>0.44903159873350001</c:v>
                </c:pt>
                <c:pt idx="3">
                  <c:v>0.42095616523680002</c:v>
                </c:pt>
                <c:pt idx="4">
                  <c:v>0.28969247686990002</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Une mauvaise idée</c:v>
                </c:pt>
              </c:strCache>
            </c:strRef>
          </c:tx>
          <c:spPr>
            <a:solidFill>
              <a:schemeClr val="accent3"/>
            </a:solidFill>
            <a:ln>
              <a:noFill/>
            </a:ln>
            <a:effectLst/>
          </c:spPr>
          <c:invertIfNegative val="0"/>
          <c:dLbls>
            <c:dLbl>
              <c:idx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E391-40D4-B21E-D966FB9E8257}"/>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Permettre aux étudiants de travailler avec des entreprises et des organismes sans but lucratif afin qu’ils acquièrent davantage d’expérience professionnelle pendant leurs études</c:v>
                </c:pt>
                <c:pt idx="1">
                  <c:v>Veiller à ce que tous les étudiants qui souhaitent aller au collège ou à l’université puissent le faire, peu importe leur capacité à payer</c:v>
                </c:pt>
                <c:pt idx="2">
                  <c:v>Investir davantage dans la création de postes d’enseignement au niveau postsecondaire</c:v>
                </c:pt>
                <c:pt idx="3">
                  <c:v>Réduire les effectifs des classes dans les collèges et les universités</c:v>
                </c:pt>
                <c:pt idx="4">
                  <c:v>Éliminer totalement les frais de scolarité des étudiants inscrits au niveau postsecondaire</c:v>
                </c:pt>
              </c:strCache>
            </c:strRef>
          </c:cat>
          <c:val>
            <c:numRef>
              <c:f>Sheet1!$D$2:$D$6</c:f>
              <c:numCache>
                <c:formatCode>0%</c:formatCode>
                <c:ptCount val="5"/>
                <c:pt idx="0">
                  <c:v>2.040569686829E-2</c:v>
                </c:pt>
                <c:pt idx="1">
                  <c:v>7.0496880998900002E-2</c:v>
                </c:pt>
                <c:pt idx="2">
                  <c:v>4.482357862209E-2</c:v>
                </c:pt>
                <c:pt idx="3">
                  <c:v>0.13022355800159999</c:v>
                </c:pt>
                <c:pt idx="4">
                  <c:v>0.1934512918903</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Une très mauvaise idée</c:v>
                </c:pt>
              </c:strCache>
            </c:strRef>
          </c:tx>
          <c:spPr>
            <a:solidFill>
              <a:srgbClr val="C00000"/>
            </a:solidFill>
            <a:ln>
              <a:noFill/>
            </a:ln>
            <a:effectLst/>
          </c:spPr>
          <c:invertIfNegative val="0"/>
          <c:dLbls>
            <c:delete val="1"/>
          </c:dLbls>
          <c:cat>
            <c:strRef>
              <c:f>Sheet1!$A$2:$A$6</c:f>
              <c:strCache>
                <c:ptCount val="5"/>
                <c:pt idx="0">
                  <c:v>Permettre aux étudiants de travailler avec des entreprises et des organismes sans but lucratif afin qu’ils acquièrent davantage d’expérience professionnelle pendant leurs études</c:v>
                </c:pt>
                <c:pt idx="1">
                  <c:v>Veiller à ce que tous les étudiants qui souhaitent aller au collège ou à l’université puissent le faire, peu importe leur capacité à payer</c:v>
                </c:pt>
                <c:pt idx="2">
                  <c:v>Investir davantage dans la création de postes d’enseignement au niveau postsecondaire</c:v>
                </c:pt>
                <c:pt idx="3">
                  <c:v>Réduire les effectifs des classes dans les collèges et les universités</c:v>
                </c:pt>
                <c:pt idx="4">
                  <c:v>Éliminer totalement les frais de scolarité des étudiants inscrits au niveau postsecondaire</c:v>
                </c:pt>
              </c:strCache>
            </c:strRef>
          </c:cat>
          <c:val>
            <c:numRef>
              <c:f>Sheet1!$E$2:$E$6</c:f>
              <c:numCache>
                <c:formatCode>0%</c:formatCode>
                <c:ptCount val="5"/>
                <c:pt idx="0">
                  <c:v>7.383112406039E-3</c:v>
                </c:pt>
                <c:pt idx="1">
                  <c:v>2.2807356903979999E-2</c:v>
                </c:pt>
                <c:pt idx="2">
                  <c:v>1.246468458628E-2</c:v>
                </c:pt>
                <c:pt idx="3">
                  <c:v>2.9200386808719999E-2</c:v>
                </c:pt>
                <c:pt idx="4">
                  <c:v>9.6874419083109994E-2</c:v>
                </c:pt>
              </c:numCache>
            </c:numRef>
          </c:val>
          <c:extLst>
            <c:ext xmlns:c16="http://schemas.microsoft.com/office/drawing/2014/chart" uri="{C3380CC4-5D6E-409C-BE32-E72D297353CC}">
              <c16:uniqueId val="{00000000-00A2-4FAF-BEE6-A5A9725C6984}"/>
            </c:ext>
          </c:extLst>
        </c:ser>
        <c:ser>
          <c:idx val="4"/>
          <c:order val="4"/>
          <c:tx>
            <c:strRef>
              <c:f>Sheet1!$F$1</c:f>
              <c:strCache>
                <c:ptCount val="1"/>
                <c:pt idx="0">
                  <c:v>Ne sait pas/Incertain</c:v>
                </c:pt>
              </c:strCache>
            </c:strRef>
          </c:tx>
          <c:spPr>
            <a:solidFill>
              <a:schemeClr val="bg1">
                <a:lumMod val="50000"/>
              </a:schemeClr>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E391-40D4-B21E-D966FB9E825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Permettre aux étudiants de travailler avec des entreprises et des organismes sans but lucratif afin qu’ils acquièrent davantage d’expérience professionnelle pendant leurs études</c:v>
                </c:pt>
                <c:pt idx="1">
                  <c:v>Veiller à ce que tous les étudiants qui souhaitent aller au collège ou à l’université puissent le faire, peu importe leur capacité à payer</c:v>
                </c:pt>
                <c:pt idx="2">
                  <c:v>Investir davantage dans la création de postes d’enseignement au niveau postsecondaire</c:v>
                </c:pt>
                <c:pt idx="3">
                  <c:v>Réduire les effectifs des classes dans les collèges et les universités</c:v>
                </c:pt>
                <c:pt idx="4">
                  <c:v>Éliminer totalement les frais de scolarité des étudiants inscrits au niveau postsecondaire</c:v>
                </c:pt>
              </c:strCache>
            </c:strRef>
          </c:cat>
          <c:val>
            <c:numRef>
              <c:f>Sheet1!$F$2:$F$6</c:f>
              <c:numCache>
                <c:formatCode>0%</c:formatCode>
                <c:ptCount val="5"/>
                <c:pt idx="0">
                  <c:v>4.9616503896870001E-2</c:v>
                </c:pt>
                <c:pt idx="1">
                  <c:v>6.768138564883E-2</c:v>
                </c:pt>
                <c:pt idx="2">
                  <c:v>9.4754268819820006E-2</c:v>
                </c:pt>
                <c:pt idx="3">
                  <c:v>0.18368102676289999</c:v>
                </c:pt>
                <c:pt idx="4">
                  <c:v>0.10281203010370001</c:v>
                </c:pt>
              </c:numCache>
            </c:numRef>
          </c:val>
          <c:extLst>
            <c:ext xmlns:c16="http://schemas.microsoft.com/office/drawing/2014/chart" uri="{C3380CC4-5D6E-409C-BE32-E72D297353CC}">
              <c16:uniqueId val="{00000000-0E84-4EE3-96CF-444B221D7E8F}"/>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2.7769160943534862E-2"/>
          <c:y val="0.87285527095610038"/>
          <c:w val="0.95492731770945904"/>
          <c:h val="0.1271447290438997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accent3"/>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Un meilleur endroit où vivre</c:v>
                </c:pt>
                <c:pt idx="1">
                  <c:v>Un moins bon endroit où vivre</c:v>
                </c:pt>
                <c:pt idx="2">
                  <c:v>Ça ne change pas grand-chose</c:v>
                </c:pt>
              </c:strCache>
            </c:strRef>
          </c:cat>
          <c:val>
            <c:numRef>
              <c:f>Sheet1!$B$2:$B$4</c:f>
              <c:numCache>
                <c:formatCode>0%</c:formatCode>
                <c:ptCount val="3"/>
                <c:pt idx="0">
                  <c:v>0.65</c:v>
                </c:pt>
                <c:pt idx="1">
                  <c:v>4.9445914116849995E-2</c:v>
                </c:pt>
                <c:pt idx="2">
                  <c:v>0.3</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665168641699724"/>
          <c:y val="0.2421438308933582"/>
          <c:w val="0.32219264711476281"/>
          <c:h val="0.5991174355209957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27663343393836"/>
          <c:y val="3.1417347413342546E-2"/>
          <c:w val="0.48324792072964529"/>
          <c:h val="0.82366409918159711"/>
        </c:manualLayout>
      </c:layout>
      <c:barChart>
        <c:barDir val="bar"/>
        <c:grouping val="percentStacked"/>
        <c:varyColors val="0"/>
        <c:ser>
          <c:idx val="0"/>
          <c:order val="0"/>
          <c:tx>
            <c:strRef>
              <c:f>Sheet1!$B$1</c:f>
              <c:strCache>
                <c:ptCount val="1"/>
                <c:pt idx="0">
                  <c:v>La situation serait nettement meilleure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Les inventions et les découvertes scientifiques attribuables à des Canadiens</c:v>
                </c:pt>
                <c:pt idx="1">
                  <c:v>La compétitivité économique du Canada par rapport aux autres pays</c:v>
                </c:pt>
                <c:pt idx="2">
                  <c:v>La capacité du Canada à réagir aux changements dans l’économie</c:v>
                </c:pt>
                <c:pt idx="3">
                  <c:v>L’inégalité des revenus dans la société canadienne</c:v>
                </c:pt>
                <c:pt idx="4">
                  <c:v>L’apport artistique, musical et culturel du Canada dans le monde</c:v>
                </c:pt>
                <c:pt idx="5">
                  <c:v>La discrimination et l’intolérance dans la société canadienne</c:v>
                </c:pt>
              </c:strCache>
            </c:strRef>
          </c:cat>
          <c:val>
            <c:numRef>
              <c:f>Sheet1!$B$2:$B$7</c:f>
              <c:numCache>
                <c:formatCode>0%</c:formatCode>
                <c:ptCount val="6"/>
                <c:pt idx="0">
                  <c:v>0.48472038251549998</c:v>
                </c:pt>
                <c:pt idx="1">
                  <c:v>0.38284488989030002</c:v>
                </c:pt>
                <c:pt idx="2">
                  <c:v>0.38079342797240001</c:v>
                </c:pt>
                <c:pt idx="3">
                  <c:v>0.28513012240800001</c:v>
                </c:pt>
                <c:pt idx="4">
                  <c:v>0.28309234033949998</c:v>
                </c:pt>
                <c:pt idx="5">
                  <c:v>0.27338407063870002</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La situation serait quelque peu meilleure</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Les inventions et les découvertes scientifiques attribuables à des Canadiens</c:v>
                </c:pt>
                <c:pt idx="1">
                  <c:v>La compétitivité économique du Canada par rapport aux autres pays</c:v>
                </c:pt>
                <c:pt idx="2">
                  <c:v>La capacité du Canada à réagir aux changements dans l’économie</c:v>
                </c:pt>
                <c:pt idx="3">
                  <c:v>L’inégalité des revenus dans la société canadienne</c:v>
                </c:pt>
                <c:pt idx="4">
                  <c:v>L’apport artistique, musical et culturel du Canada dans le monde</c:v>
                </c:pt>
                <c:pt idx="5">
                  <c:v>La discrimination et l’intolérance dans la société canadienne</c:v>
                </c:pt>
              </c:strCache>
            </c:strRef>
          </c:cat>
          <c:val>
            <c:numRef>
              <c:f>Sheet1!$C$2:$C$7</c:f>
              <c:numCache>
                <c:formatCode>0%</c:formatCode>
                <c:ptCount val="6"/>
                <c:pt idx="0">
                  <c:v>0.35508118350360002</c:v>
                </c:pt>
                <c:pt idx="1">
                  <c:v>0.41394880116639998</c:v>
                </c:pt>
                <c:pt idx="2">
                  <c:v>0.40601903333790001</c:v>
                </c:pt>
                <c:pt idx="3">
                  <c:v>0.41971553206310003</c:v>
                </c:pt>
                <c:pt idx="4">
                  <c:v>0.41694053517219998</c:v>
                </c:pt>
                <c:pt idx="5">
                  <c:v>0.38725639196009998</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La situation empirerait quelque peu</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Les inventions et les découvertes scientifiques attribuables à des Canadiens</c:v>
                </c:pt>
                <c:pt idx="1">
                  <c:v>La compétitivité économique du Canada par rapport aux autres pays</c:v>
                </c:pt>
                <c:pt idx="2">
                  <c:v>La capacité du Canada à réagir aux changements dans l’économie</c:v>
                </c:pt>
                <c:pt idx="3">
                  <c:v>L’inégalité des revenus dans la société canadienne</c:v>
                </c:pt>
                <c:pt idx="4">
                  <c:v>L’apport artistique, musical et culturel du Canada dans le monde</c:v>
                </c:pt>
                <c:pt idx="5">
                  <c:v>La discrimination et l’intolérance dans la société canadienne</c:v>
                </c:pt>
              </c:strCache>
            </c:strRef>
          </c:cat>
          <c:val>
            <c:numRef>
              <c:f>Sheet1!$D$2:$D$7</c:f>
              <c:numCache>
                <c:formatCode>0%</c:formatCode>
                <c:ptCount val="6"/>
                <c:pt idx="0">
                  <c:v>4.3455911784129997E-2</c:v>
                </c:pt>
                <c:pt idx="1">
                  <c:v>5.6400727790409999E-2</c:v>
                </c:pt>
                <c:pt idx="2">
                  <c:v>5.7404958115010001E-2</c:v>
                </c:pt>
                <c:pt idx="3">
                  <c:v>8.6428721067579997E-2</c:v>
                </c:pt>
                <c:pt idx="4">
                  <c:v>6.4337171489929998E-2</c:v>
                </c:pt>
                <c:pt idx="5">
                  <c:v>8.2309118152729996E-2</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La situation serait bien pire</c:v>
                </c:pt>
              </c:strCache>
            </c:strRef>
          </c:tx>
          <c:spPr>
            <a:solidFill>
              <a:srgbClr val="C00000"/>
            </a:solidFill>
            <a:ln>
              <a:noFill/>
            </a:ln>
            <a:effectLst/>
          </c:spPr>
          <c:invertIfNegative val="0"/>
          <c:dLbls>
            <c:delete val="1"/>
          </c:dLbls>
          <c:cat>
            <c:strRef>
              <c:f>Sheet1!$A$2:$A$7</c:f>
              <c:strCache>
                <c:ptCount val="6"/>
                <c:pt idx="0">
                  <c:v>Les inventions et les découvertes scientifiques attribuables à des Canadiens</c:v>
                </c:pt>
                <c:pt idx="1">
                  <c:v>La compétitivité économique du Canada par rapport aux autres pays</c:v>
                </c:pt>
                <c:pt idx="2">
                  <c:v>La capacité du Canada à réagir aux changements dans l’économie</c:v>
                </c:pt>
                <c:pt idx="3">
                  <c:v>L’inégalité des revenus dans la société canadienne</c:v>
                </c:pt>
                <c:pt idx="4">
                  <c:v>L’apport artistique, musical et culturel du Canada dans le monde</c:v>
                </c:pt>
                <c:pt idx="5">
                  <c:v>La discrimination et l’intolérance dans la société canadienne</c:v>
                </c:pt>
              </c:strCache>
            </c:strRef>
          </c:cat>
          <c:val>
            <c:numRef>
              <c:f>Sheet1!$E$2:$E$7</c:f>
              <c:numCache>
                <c:formatCode>0%</c:formatCode>
                <c:ptCount val="6"/>
                <c:pt idx="0">
                  <c:v>1.6234785361930001E-2</c:v>
                </c:pt>
                <c:pt idx="1">
                  <c:v>2.5496623466719999E-2</c:v>
                </c:pt>
                <c:pt idx="2">
                  <c:v>2.20221748736E-2</c:v>
                </c:pt>
                <c:pt idx="3">
                  <c:v>4.6610284822799997E-2</c:v>
                </c:pt>
                <c:pt idx="4">
                  <c:v>2.1760672721579999E-2</c:v>
                </c:pt>
                <c:pt idx="5">
                  <c:v>3.4168846045209998E-2</c:v>
                </c:pt>
              </c:numCache>
            </c:numRef>
          </c:val>
          <c:extLst>
            <c:ext xmlns:c16="http://schemas.microsoft.com/office/drawing/2014/chart" uri="{C3380CC4-5D6E-409C-BE32-E72D297353CC}">
              <c16:uniqueId val="{00000000-00A2-4FAF-BEE6-A5A9725C6984}"/>
            </c:ext>
          </c:extLst>
        </c:ser>
        <c:ser>
          <c:idx val="4"/>
          <c:order val="4"/>
          <c:tx>
            <c:strRef>
              <c:f>Sheet1!$F$1</c:f>
              <c:strCache>
                <c:ptCount val="1"/>
                <c:pt idx="0">
                  <c:v>Cela n’aurait pas beaucoup d’impact</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Les inventions et les découvertes scientifiques attribuables à des Canadiens</c:v>
                </c:pt>
                <c:pt idx="1">
                  <c:v>La compétitivité économique du Canada par rapport aux autres pays</c:v>
                </c:pt>
                <c:pt idx="2">
                  <c:v>La capacité du Canada à réagir aux changements dans l’économie</c:v>
                </c:pt>
                <c:pt idx="3">
                  <c:v>L’inégalité des revenus dans la société canadienne</c:v>
                </c:pt>
                <c:pt idx="4">
                  <c:v>L’apport artistique, musical et culturel du Canada dans le monde</c:v>
                </c:pt>
                <c:pt idx="5">
                  <c:v>La discrimination et l’intolérance dans la société canadienne</c:v>
                </c:pt>
              </c:strCache>
            </c:strRef>
          </c:cat>
          <c:val>
            <c:numRef>
              <c:f>Sheet1!$F$2:$F$7</c:f>
              <c:numCache>
                <c:formatCode>0%</c:formatCode>
                <c:ptCount val="6"/>
                <c:pt idx="0">
                  <c:v>0.1005077368349</c:v>
                </c:pt>
                <c:pt idx="1">
                  <c:v>0.12130895768619999</c:v>
                </c:pt>
                <c:pt idx="2">
                  <c:v>0.13376040570110001</c:v>
                </c:pt>
                <c:pt idx="3">
                  <c:v>0.1621153396386</c:v>
                </c:pt>
                <c:pt idx="4">
                  <c:v>0.21386928027679999</c:v>
                </c:pt>
                <c:pt idx="5">
                  <c:v>0.22288157320320001</c:v>
                </c:pt>
              </c:numCache>
            </c:numRef>
          </c:val>
          <c:extLst>
            <c:ext xmlns:c16="http://schemas.microsoft.com/office/drawing/2014/chart" uri="{C3380CC4-5D6E-409C-BE32-E72D297353CC}">
              <c16:uniqueId val="{00000000-0E84-4EE3-96CF-444B221D7E8F}"/>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2.7769160943534862E-2"/>
          <c:y val="0.87285527095610038"/>
          <c:w val="0.95492731770945904"/>
          <c:h val="0.1271447290438997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27663343393836"/>
          <c:y val="3.1417347413342546E-2"/>
          <c:w val="0.48324792072964529"/>
          <c:h val="0.82366409918159711"/>
        </c:manualLayout>
      </c:layout>
      <c:barChart>
        <c:barDir val="bar"/>
        <c:grouping val="percentStacked"/>
        <c:varyColors val="0"/>
        <c:ser>
          <c:idx val="0"/>
          <c:order val="0"/>
          <c:tx>
            <c:strRef>
              <c:f>Sheet1!$B$1</c:f>
              <c:strCache>
                <c:ptCount val="1"/>
                <c:pt idx="0">
                  <c:v>Très utiles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Aider les étudiants à acquérir les compétences et la formation dont ils ont besoin dans l’économie moderne</c:v>
                </c:pt>
                <c:pt idx="1">
                  <c:v>Assurer la formation de la prochaine génération de résolveurs de problèmes</c:v>
                </c:pt>
                <c:pt idx="2">
                  <c:v>Mener des recherches qui contribueront à résoudre des problèmes auxquels notre société sera confrontée dans les prochaines décennies</c:v>
                </c:pt>
                <c:pt idx="3">
                  <c:v>Faire connaître aux étudiants une vaste gamme de points de vue et de perspectives</c:v>
                </c:pt>
                <c:pt idx="4">
                  <c:v>Contribuer à l’essor des collectivités locales et à l’économie locale</c:v>
                </c:pt>
                <c:pt idx="5">
                  <c:v>Contribuer à atténuer les inquiétudes des Canadiens quant à l’avenir grâce à l’éducation et à l’information</c:v>
                </c:pt>
              </c:strCache>
            </c:strRef>
          </c:cat>
          <c:val>
            <c:numRef>
              <c:f>Sheet1!$B$2:$B$7</c:f>
              <c:numCache>
                <c:formatCode>0%</c:formatCode>
                <c:ptCount val="6"/>
                <c:pt idx="0">
                  <c:v>0.60070542269479998</c:v>
                </c:pt>
                <c:pt idx="1">
                  <c:v>0.57000260227120003</c:v>
                </c:pt>
                <c:pt idx="2">
                  <c:v>0.50809898767100004</c:v>
                </c:pt>
                <c:pt idx="3">
                  <c:v>0.49683792753779998</c:v>
                </c:pt>
                <c:pt idx="4">
                  <c:v>0.37524878446870003</c:v>
                </c:pt>
                <c:pt idx="5">
                  <c:v>0.38492201148409999</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Quelque peu utiles</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Aider les étudiants à acquérir les compétences et la formation dont ils ont besoin dans l’économie moderne</c:v>
                </c:pt>
                <c:pt idx="1">
                  <c:v>Assurer la formation de la prochaine génération de résolveurs de problèmes</c:v>
                </c:pt>
                <c:pt idx="2">
                  <c:v>Mener des recherches qui contribueront à résoudre des problèmes auxquels notre société sera confrontée dans les prochaines décennies</c:v>
                </c:pt>
                <c:pt idx="3">
                  <c:v>Faire connaître aux étudiants une vaste gamme de points de vue et de perspectives</c:v>
                </c:pt>
                <c:pt idx="4">
                  <c:v>Contribuer à l’essor des collectivités locales et à l’économie locale</c:v>
                </c:pt>
                <c:pt idx="5">
                  <c:v>Contribuer à atténuer les inquiétudes des Canadiens quant à l’avenir grâce à l’éducation et à l’information</c:v>
                </c:pt>
              </c:strCache>
            </c:strRef>
          </c:cat>
          <c:val>
            <c:numRef>
              <c:f>Sheet1!$C$2:$C$7</c:f>
              <c:numCache>
                <c:formatCode>0%</c:formatCode>
                <c:ptCount val="6"/>
                <c:pt idx="0">
                  <c:v>0.29941775875810001</c:v>
                </c:pt>
                <c:pt idx="1">
                  <c:v>0.30313455187979998</c:v>
                </c:pt>
                <c:pt idx="2">
                  <c:v>0.34350783444249999</c:v>
                </c:pt>
                <c:pt idx="3">
                  <c:v>0.3413443862578</c:v>
                </c:pt>
                <c:pt idx="4">
                  <c:v>0.42242591529899998</c:v>
                </c:pt>
                <c:pt idx="5">
                  <c:v>0.40361594445409998</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Un peu utiles seulement</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Aider les étudiants à acquérir les compétences et la formation dont ils ont besoin dans l’économie moderne</c:v>
                </c:pt>
                <c:pt idx="1">
                  <c:v>Assurer la formation de la prochaine génération de résolveurs de problèmes</c:v>
                </c:pt>
                <c:pt idx="2">
                  <c:v>Mener des recherches qui contribueront à résoudre des problèmes auxquels notre société sera confrontée dans les prochaines décennies</c:v>
                </c:pt>
                <c:pt idx="3">
                  <c:v>Faire connaître aux étudiants une vaste gamme de points de vue et de perspectives</c:v>
                </c:pt>
                <c:pt idx="4">
                  <c:v>Contribuer à l’essor des collectivités locales et à l’économie locale</c:v>
                </c:pt>
                <c:pt idx="5">
                  <c:v>Contribuer à atténuer les inquiétudes des Canadiens quant à l’avenir grâce à l’éducation et à l’information</c:v>
                </c:pt>
              </c:strCache>
            </c:strRef>
          </c:cat>
          <c:val>
            <c:numRef>
              <c:f>Sheet1!$D$2:$D$7</c:f>
              <c:numCache>
                <c:formatCode>0%</c:formatCode>
                <c:ptCount val="6"/>
                <c:pt idx="0">
                  <c:v>6.8254817749600002E-2</c:v>
                </c:pt>
                <c:pt idx="1">
                  <c:v>8.1930643482320001E-2</c:v>
                </c:pt>
                <c:pt idx="2">
                  <c:v>0.1015363970504</c:v>
                </c:pt>
                <c:pt idx="3">
                  <c:v>0.1070581448411</c:v>
                </c:pt>
                <c:pt idx="4">
                  <c:v>0.1450506810337</c:v>
                </c:pt>
                <c:pt idx="5">
                  <c:v>0.1476111374521</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Pas du tout utiles</c:v>
                </c:pt>
              </c:strCache>
            </c:strRef>
          </c:tx>
          <c:spPr>
            <a:solidFill>
              <a:schemeClr val="tx2"/>
            </a:solidFill>
            <a:ln>
              <a:noFill/>
            </a:ln>
            <a:effectLst/>
          </c:spPr>
          <c:invertIfNegative val="0"/>
          <c:dLbls>
            <c:dLbl>
              <c:idx val="5"/>
              <c:layout>
                <c:manualLayout>
                  <c:x val="-2.6909949561855166E-3"/>
                  <c:y val="5.33649364572581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0A2-4FAF-BEE6-A5A9725C698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Aider les étudiants à acquérir les compétences et la formation dont ils ont besoin dans l’économie moderne</c:v>
                </c:pt>
                <c:pt idx="1">
                  <c:v>Assurer la formation de la prochaine génération de résolveurs de problèmes</c:v>
                </c:pt>
                <c:pt idx="2">
                  <c:v>Mener des recherches qui contribueront à résoudre des problèmes auxquels notre société sera confrontée dans les prochaines décennies</c:v>
                </c:pt>
                <c:pt idx="3">
                  <c:v>Faire connaître aux étudiants une vaste gamme de points de vue et de perspectives</c:v>
                </c:pt>
                <c:pt idx="4">
                  <c:v>Contribuer à l’essor des collectivités locales et à l’économie locale</c:v>
                </c:pt>
                <c:pt idx="5">
                  <c:v>Contribuer à atténuer les inquiétudes des Canadiens quant à l’avenir grâce à l’éducation et à l’information</c:v>
                </c:pt>
              </c:strCache>
            </c:strRef>
          </c:cat>
          <c:val>
            <c:numRef>
              <c:f>Sheet1!$E$2:$E$7</c:f>
              <c:numCache>
                <c:formatCode>0%</c:formatCode>
                <c:ptCount val="6"/>
                <c:pt idx="0">
                  <c:v>3.1622000797500001E-2</c:v>
                </c:pt>
                <c:pt idx="1">
                  <c:v>4.4932202366700001E-2</c:v>
                </c:pt>
                <c:pt idx="2">
                  <c:v>4.6856780836199999E-2</c:v>
                </c:pt>
                <c:pt idx="3">
                  <c:v>5.4759541363240002E-2</c:v>
                </c:pt>
                <c:pt idx="4">
                  <c:v>5.7274619198670003E-2</c:v>
                </c:pt>
                <c:pt idx="5">
                  <c:v>6.3850906609690006E-2</c:v>
                </c:pt>
              </c:numCache>
            </c:numRef>
          </c:val>
          <c:extLst>
            <c:ext xmlns:c16="http://schemas.microsoft.com/office/drawing/2014/chart" uri="{C3380CC4-5D6E-409C-BE32-E72D297353CC}">
              <c16:uniqueId val="{00000000-00A2-4FAF-BEE6-A5A9725C6984}"/>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2.7769160943534862E-2"/>
          <c:y val="0.87285527095610038"/>
          <c:w val="0.95492731770945904"/>
          <c:h val="0.1271447290438997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27663343393836"/>
          <c:y val="3.1417347413342546E-2"/>
          <c:w val="0.48324792072964529"/>
          <c:h val="0.82366409918159711"/>
        </c:manualLayout>
      </c:layout>
      <c:barChart>
        <c:barDir val="bar"/>
        <c:grouping val="percentStacked"/>
        <c:varyColors val="0"/>
        <c:ser>
          <c:idx val="0"/>
          <c:order val="0"/>
          <c:tx>
            <c:strRef>
              <c:f>Sheet1!$B$1</c:f>
              <c:strCache>
                <c:ptCount val="1"/>
                <c:pt idx="0">
                  <c:v>Très grande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Aider les gens à poursuivre un apprentissage permanent</c:v>
                </c:pt>
                <c:pt idx="1">
                  <c:v>Préparer les gens à trouver un bon emploi bien rémunéré</c:v>
                </c:pt>
                <c:pt idx="2">
                  <c:v>Préparer les gens à l’économie de l’avenir</c:v>
                </c:pt>
                <c:pt idx="3">
                  <c:v>Aider les personnes des ménages à plus faible revenu à monter dans l’échelle économique</c:v>
                </c:pt>
                <c:pt idx="4">
                  <c:v>Rendre les gens plus ouverts et tolérants face aux idées, modes de vie et milieux différents</c:v>
                </c:pt>
                <c:pt idx="5">
                  <c:v>Aider les gens à acquérir une certaine sécurité financière</c:v>
                </c:pt>
                <c:pt idx="6">
                  <c:v>Permettre aux gens d’aspirer à une vie plus prévisible</c:v>
                </c:pt>
              </c:strCache>
            </c:strRef>
          </c:cat>
          <c:val>
            <c:numRef>
              <c:f>Sheet1!$B$2:$B$8</c:f>
              <c:numCache>
                <c:formatCode>0%</c:formatCode>
                <c:ptCount val="7"/>
                <c:pt idx="0">
                  <c:v>0.34195459085809998</c:v>
                </c:pt>
                <c:pt idx="1">
                  <c:v>0.33948846566809998</c:v>
                </c:pt>
                <c:pt idx="2">
                  <c:v>0.30634744103619999</c:v>
                </c:pt>
                <c:pt idx="3">
                  <c:v>0.31319901389220001</c:v>
                </c:pt>
                <c:pt idx="4">
                  <c:v>0.29833544529700001</c:v>
                </c:pt>
                <c:pt idx="5">
                  <c:v>0.30486760177790001</c:v>
                </c:pt>
                <c:pt idx="6">
                  <c:v>0.23556895471309999</c:v>
                </c:pt>
              </c:numCache>
            </c:numRef>
          </c:val>
          <c:extLst>
            <c:ext xmlns:c16="http://schemas.microsoft.com/office/drawing/2014/chart" uri="{C3380CC4-5D6E-409C-BE32-E72D297353CC}">
              <c16:uniqueId val="{00000000-177A-A649-A08A-8970D8971EE1}"/>
            </c:ext>
          </c:extLst>
        </c:ser>
        <c:ser>
          <c:idx val="1"/>
          <c:order val="1"/>
          <c:tx>
            <c:strRef>
              <c:f>Sheet1!$C$1</c:f>
              <c:strCache>
                <c:ptCount val="1"/>
                <c:pt idx="0">
                  <c:v>Grande</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Aider les gens à poursuivre un apprentissage permanent</c:v>
                </c:pt>
                <c:pt idx="1">
                  <c:v>Préparer les gens à trouver un bon emploi bien rémunéré</c:v>
                </c:pt>
                <c:pt idx="2">
                  <c:v>Préparer les gens à l’économie de l’avenir</c:v>
                </c:pt>
                <c:pt idx="3">
                  <c:v>Aider les personnes des ménages à plus faible revenu à monter dans l’échelle économique</c:v>
                </c:pt>
                <c:pt idx="4">
                  <c:v>Rendre les gens plus ouverts et tolérants face aux idées, modes de vie et milieux différents</c:v>
                </c:pt>
                <c:pt idx="5">
                  <c:v>Aider les gens à acquérir une certaine sécurité financière</c:v>
                </c:pt>
                <c:pt idx="6">
                  <c:v>Permettre aux gens d’aspirer à une vie plus prévisible</c:v>
                </c:pt>
              </c:strCache>
            </c:strRef>
          </c:cat>
          <c:val>
            <c:numRef>
              <c:f>Sheet1!$C$2:$C$8</c:f>
              <c:numCache>
                <c:formatCode>0%</c:formatCode>
                <c:ptCount val="7"/>
                <c:pt idx="0">
                  <c:v>0.37734752812290001</c:v>
                </c:pt>
                <c:pt idx="1">
                  <c:v>0.35342108381429999</c:v>
                </c:pt>
                <c:pt idx="2">
                  <c:v>0.35692581495960002</c:v>
                </c:pt>
                <c:pt idx="3">
                  <c:v>0.34786748380909999</c:v>
                </c:pt>
                <c:pt idx="4">
                  <c:v>0.34264357709100002</c:v>
                </c:pt>
                <c:pt idx="5">
                  <c:v>0.32840643823139998</c:v>
                </c:pt>
                <c:pt idx="6">
                  <c:v>0.35829287240500002</c:v>
                </c:pt>
              </c:numCache>
            </c:numRef>
          </c:val>
          <c:extLst>
            <c:ext xmlns:c16="http://schemas.microsoft.com/office/drawing/2014/chart" uri="{C3380CC4-5D6E-409C-BE32-E72D297353CC}">
              <c16:uniqueId val="{00000001-177A-A649-A08A-8970D8971EE1}"/>
            </c:ext>
          </c:extLst>
        </c:ser>
        <c:ser>
          <c:idx val="2"/>
          <c:order val="2"/>
          <c:tx>
            <c:strRef>
              <c:f>Sheet1!$D$1</c:f>
              <c:strCache>
                <c:ptCount val="1"/>
                <c:pt idx="0">
                  <c:v>Acceptable</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Aider les gens à poursuivre un apprentissage permanent</c:v>
                </c:pt>
                <c:pt idx="1">
                  <c:v>Préparer les gens à trouver un bon emploi bien rémunéré</c:v>
                </c:pt>
                <c:pt idx="2">
                  <c:v>Préparer les gens à l’économie de l’avenir</c:v>
                </c:pt>
                <c:pt idx="3">
                  <c:v>Aider les personnes des ménages à plus faible revenu à monter dans l’échelle économique</c:v>
                </c:pt>
                <c:pt idx="4">
                  <c:v>Rendre les gens plus ouverts et tolérants face aux idées, modes de vie et milieux différents</c:v>
                </c:pt>
                <c:pt idx="5">
                  <c:v>Aider les gens à acquérir une certaine sécurité financière</c:v>
                </c:pt>
                <c:pt idx="6">
                  <c:v>Permettre aux gens d’aspirer à une vie plus prévisible</c:v>
                </c:pt>
              </c:strCache>
            </c:strRef>
          </c:cat>
          <c:val>
            <c:numRef>
              <c:f>Sheet1!$D$2:$D$8</c:f>
              <c:numCache>
                <c:formatCode>0%</c:formatCode>
                <c:ptCount val="7"/>
                <c:pt idx="0">
                  <c:v>0.2126765815677</c:v>
                </c:pt>
                <c:pt idx="1">
                  <c:v>0.2019653447127</c:v>
                </c:pt>
                <c:pt idx="2">
                  <c:v>0.21918337142309999</c:v>
                </c:pt>
                <c:pt idx="3">
                  <c:v>0.20577864657139999</c:v>
                </c:pt>
                <c:pt idx="4">
                  <c:v>0.2531133865295</c:v>
                </c:pt>
                <c:pt idx="5">
                  <c:v>0.23721986148490001</c:v>
                </c:pt>
                <c:pt idx="6">
                  <c:v>0.28595524291809998</c:v>
                </c:pt>
              </c:numCache>
            </c:numRef>
          </c:val>
          <c:extLst>
            <c:ext xmlns:c16="http://schemas.microsoft.com/office/drawing/2014/chart" uri="{C3380CC4-5D6E-409C-BE32-E72D297353CC}">
              <c16:uniqueId val="{00000002-177A-A649-A08A-8970D8971EE1}"/>
            </c:ext>
          </c:extLst>
        </c:ser>
        <c:ser>
          <c:idx val="3"/>
          <c:order val="3"/>
          <c:tx>
            <c:strRef>
              <c:f>Sheet1!$E$1</c:f>
              <c:strCache>
                <c:ptCount val="1"/>
                <c:pt idx="0">
                  <c:v>Restreinte</c:v>
                </c:pt>
              </c:strCache>
            </c:strRef>
          </c:tx>
          <c:spPr>
            <a:solidFill>
              <a:srgbClr val="FF0000"/>
            </a:solidFill>
            <a:ln>
              <a:noFill/>
            </a:ln>
            <a:effectLst/>
          </c:spPr>
          <c:invertIfNegative val="0"/>
          <c:dLbls>
            <c:dLbl>
              <c:idx val="0"/>
              <c:layout>
                <c:manualLayout>
                  <c:x val="4.4678136243924329E-3"/>
                  <c:y val="-1.2366817391412741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2034621216767411E-2"/>
                      <c:h val="5.9006829357981128E-2"/>
                    </c:manualLayout>
                  </c15:layout>
                </c:ext>
                <c:ext xmlns:c16="http://schemas.microsoft.com/office/drawing/2014/chart" uri="{C3380CC4-5D6E-409C-BE32-E72D297353CC}">
                  <c16:uniqueId val="{00000000-1392-4E32-9E15-950F95F94AD3}"/>
                </c:ext>
              </c:extLst>
            </c:dLbl>
            <c:dLbl>
              <c:idx val="2"/>
              <c:layout>
                <c:manualLayout>
                  <c:x val="0"/>
                  <c:y val="2.66835186781479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84-4EE3-96CF-444B221D7E8F}"/>
                </c:ext>
              </c:extLst>
            </c:dLbl>
            <c:dLbl>
              <c:idx val="5"/>
              <c:layout>
                <c:manualLayout>
                  <c:x val="-2.6909949561855166E-3"/>
                  <c:y val="5.33649364572581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0A2-4FAF-BEE6-A5A9725C698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Aider les gens à poursuivre un apprentissage permanent</c:v>
                </c:pt>
                <c:pt idx="1">
                  <c:v>Préparer les gens à trouver un bon emploi bien rémunéré</c:v>
                </c:pt>
                <c:pt idx="2">
                  <c:v>Préparer les gens à l’économie de l’avenir</c:v>
                </c:pt>
                <c:pt idx="3">
                  <c:v>Aider les personnes des ménages à plus faible revenu à monter dans l’échelle économique</c:v>
                </c:pt>
                <c:pt idx="4">
                  <c:v>Rendre les gens plus ouverts et tolérants face aux idées, modes de vie et milieux différents</c:v>
                </c:pt>
                <c:pt idx="5">
                  <c:v>Aider les gens à acquérir une certaine sécurité financière</c:v>
                </c:pt>
                <c:pt idx="6">
                  <c:v>Permettre aux gens d’aspirer à une vie plus prévisible</c:v>
                </c:pt>
              </c:strCache>
            </c:strRef>
          </c:cat>
          <c:val>
            <c:numRef>
              <c:f>Sheet1!$E$2:$E$8</c:f>
              <c:numCache>
                <c:formatCode>0%</c:formatCode>
                <c:ptCount val="7"/>
                <c:pt idx="0">
                  <c:v>4.9413046276959999E-2</c:v>
                </c:pt>
                <c:pt idx="1">
                  <c:v>8.0812418487379994E-2</c:v>
                </c:pt>
                <c:pt idx="2">
                  <c:v>9.3842365207150003E-2</c:v>
                </c:pt>
                <c:pt idx="3">
                  <c:v>9.8603055859169994E-2</c:v>
                </c:pt>
                <c:pt idx="4">
                  <c:v>7.2872532213080002E-2</c:v>
                </c:pt>
                <c:pt idx="5">
                  <c:v>9.154652960654E-2</c:v>
                </c:pt>
                <c:pt idx="6">
                  <c:v>9.3431633757979998E-2</c:v>
                </c:pt>
              </c:numCache>
            </c:numRef>
          </c:val>
          <c:extLst>
            <c:ext xmlns:c16="http://schemas.microsoft.com/office/drawing/2014/chart" uri="{C3380CC4-5D6E-409C-BE32-E72D297353CC}">
              <c16:uniqueId val="{00000000-00A2-4FAF-BEE6-A5A9725C6984}"/>
            </c:ext>
          </c:extLst>
        </c:ser>
        <c:ser>
          <c:idx val="4"/>
          <c:order val="4"/>
          <c:tx>
            <c:strRef>
              <c:f>Sheet1!$F$1</c:f>
              <c:strCache>
                <c:ptCount val="1"/>
                <c:pt idx="0">
                  <c:v>Quasi nulle</c:v>
                </c:pt>
              </c:strCache>
            </c:strRef>
          </c:tx>
          <c:spPr>
            <a:solidFill>
              <a:srgbClr val="C00000"/>
            </a:solidFill>
            <a:ln>
              <a:noFill/>
            </a:ln>
            <a:effectLst/>
          </c:spPr>
          <c:invertIfNegative val="0"/>
          <c:dLbls>
            <c:delete val="1"/>
          </c:dLbls>
          <c:cat>
            <c:strRef>
              <c:f>Sheet1!$A$2:$A$8</c:f>
              <c:strCache>
                <c:ptCount val="7"/>
                <c:pt idx="0">
                  <c:v>Aider les gens à poursuivre un apprentissage permanent</c:v>
                </c:pt>
                <c:pt idx="1">
                  <c:v>Préparer les gens à trouver un bon emploi bien rémunéré</c:v>
                </c:pt>
                <c:pt idx="2">
                  <c:v>Préparer les gens à l’économie de l’avenir</c:v>
                </c:pt>
                <c:pt idx="3">
                  <c:v>Aider les personnes des ménages à plus faible revenu à monter dans l’échelle économique</c:v>
                </c:pt>
                <c:pt idx="4">
                  <c:v>Rendre les gens plus ouverts et tolérants face aux idées, modes de vie et milieux différents</c:v>
                </c:pt>
                <c:pt idx="5">
                  <c:v>Aider les gens à acquérir une certaine sécurité financière</c:v>
                </c:pt>
                <c:pt idx="6">
                  <c:v>Permettre aux gens d’aspirer à une vie plus prévisible</c:v>
                </c:pt>
              </c:strCache>
            </c:strRef>
          </c:cat>
          <c:val>
            <c:numRef>
              <c:f>Sheet1!$F$2:$F$8</c:f>
              <c:numCache>
                <c:formatCode>0%</c:formatCode>
                <c:ptCount val="7"/>
                <c:pt idx="0">
                  <c:v>1.8608253174369999E-2</c:v>
                </c:pt>
                <c:pt idx="1">
                  <c:v>2.431268731758E-2</c:v>
                </c:pt>
                <c:pt idx="2">
                  <c:v>2.370100737394E-2</c:v>
                </c:pt>
                <c:pt idx="3">
                  <c:v>3.4551799868170002E-2</c:v>
                </c:pt>
                <c:pt idx="4">
                  <c:v>3.3035058869379998E-2</c:v>
                </c:pt>
                <c:pt idx="5">
                  <c:v>3.7959568899240001E-2</c:v>
                </c:pt>
                <c:pt idx="6">
                  <c:v>2.6751296205720001E-2</c:v>
                </c:pt>
              </c:numCache>
            </c:numRef>
          </c:val>
          <c:extLst>
            <c:ext xmlns:c16="http://schemas.microsoft.com/office/drawing/2014/chart" uri="{C3380CC4-5D6E-409C-BE32-E72D297353CC}">
              <c16:uniqueId val="{00000000-0E84-4EE3-96CF-444B221D7E8F}"/>
            </c:ext>
          </c:extLst>
        </c:ser>
        <c:dLbls>
          <c:showLegendKey val="0"/>
          <c:showVal val="1"/>
          <c:showCatName val="0"/>
          <c:showSerName val="0"/>
          <c:showPercent val="0"/>
          <c:showBubbleSize val="0"/>
        </c:dLbls>
        <c:gapWidth val="35"/>
        <c:overlap val="100"/>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legend>
      <c:legendPos val="b"/>
      <c:layout>
        <c:manualLayout>
          <c:xMode val="edge"/>
          <c:yMode val="edge"/>
          <c:x val="2.7769160943534862E-2"/>
          <c:y val="0.87285527095610038"/>
          <c:w val="0.95492731770945904"/>
          <c:h val="0.1271447290438997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tx2"/>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La formation postsecondaire a pour but d’encourager les étudiants à sortir des sentiers battus, à générer des changements positifs et à s’attaquer à des problèmes</c:v>
                </c:pt>
                <c:pt idx="1">
                  <c:v>La formation postsecondaire a pour but de permettre aux étudiants d’acquérir les compétences nécessaires pour trouver un bon emploi</c:v>
                </c:pt>
              </c:strCache>
            </c:strRef>
          </c:cat>
          <c:val>
            <c:numRef>
              <c:f>Sheet1!$B$2:$B$3</c:f>
              <c:numCache>
                <c:formatCode>0%</c:formatCode>
                <c:ptCount val="2"/>
                <c:pt idx="0">
                  <c:v>0.53</c:v>
                </c:pt>
                <c:pt idx="1">
                  <c:v>0.47</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860630118551234"/>
          <c:y val="5.1119253188597842E-2"/>
          <c:w val="0.32219264711476281"/>
          <c:h val="0.9488807468114021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919389696007772"/>
          <c:y val="3.1417347413342546E-2"/>
          <c:w val="0.41827366634600244"/>
          <c:h val="0.94002142766543706"/>
        </c:manualLayout>
      </c:layout>
      <c:barChart>
        <c:barDir val="bar"/>
        <c:grouping val="clustered"/>
        <c:varyColors val="0"/>
        <c:ser>
          <c:idx val="0"/>
          <c:order val="0"/>
          <c:tx>
            <c:strRef>
              <c:f>Sheet1!$B$1</c:f>
              <c:strCache>
                <c:ptCount val="1"/>
                <c:pt idx="0">
                  <c:v>%</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2361-FE44-81B5-B9FFDF082896}"/>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3-2361-FE44-81B5-B9FFDF082896}"/>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2361-FE44-81B5-B9FFDF082896}"/>
              </c:ext>
            </c:extLst>
          </c:dPt>
          <c:dPt>
            <c:idx val="3"/>
            <c:invertIfNegative val="0"/>
            <c:bubble3D val="0"/>
            <c:spPr>
              <a:solidFill>
                <a:schemeClr val="tx2"/>
              </a:solidFill>
              <a:ln>
                <a:noFill/>
              </a:ln>
              <a:effectLst/>
            </c:spPr>
            <c:extLst>
              <c:ext xmlns:c16="http://schemas.microsoft.com/office/drawing/2014/chart" uri="{C3380CC4-5D6E-409C-BE32-E72D297353CC}">
                <c16:uniqueId val="{0000000B-2361-FE44-81B5-B9FFDF082896}"/>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Principalement dans l’intérêt personnel des étudiants</c:v>
                </c:pt>
                <c:pt idx="1">
                  <c:v>Principalement dans l’intérêt de notre société et des collectivités</c:v>
                </c:pt>
                <c:pt idx="2">
                  <c:v>Autant dans l’intérêt des étudiants que de notre société</c:v>
                </c:pt>
                <c:pt idx="3">
                  <c:v>Ne sait pas/Incertain</c:v>
                </c:pt>
              </c:strCache>
            </c:strRef>
          </c:cat>
          <c:val>
            <c:numRef>
              <c:f>Sheet1!$B$2:$B$5</c:f>
              <c:numCache>
                <c:formatCode>0%</c:formatCode>
                <c:ptCount val="4"/>
                <c:pt idx="0">
                  <c:v>0.14475365314159999</c:v>
                </c:pt>
                <c:pt idx="1">
                  <c:v>0.1146487089219</c:v>
                </c:pt>
                <c:pt idx="2">
                  <c:v>0.65459215998190001</c:v>
                </c:pt>
                <c:pt idx="3">
                  <c:v>8.6005477954599993E-2</c:v>
                </c:pt>
              </c:numCache>
            </c:numRef>
          </c:val>
          <c:extLst>
            <c:ext xmlns:c16="http://schemas.microsoft.com/office/drawing/2014/chart" uri="{C3380CC4-5D6E-409C-BE32-E72D297353CC}">
              <c16:uniqueId val="{0000000A-2361-FE44-81B5-B9FFDF082896}"/>
            </c:ext>
          </c:extLst>
        </c:ser>
        <c:dLbls>
          <c:showLegendKey val="0"/>
          <c:showVal val="1"/>
          <c:showCatName val="0"/>
          <c:showSerName val="0"/>
          <c:showPercent val="0"/>
          <c:showBubbleSize val="0"/>
        </c:dLbls>
        <c:gapWidth val="35"/>
        <c:axId val="452847704"/>
        <c:axId val="452850056"/>
      </c:barChart>
      <c:catAx>
        <c:axId val="452847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52850056"/>
        <c:crosses val="autoZero"/>
        <c:auto val="1"/>
        <c:lblAlgn val="ctr"/>
        <c:lblOffset val="100"/>
        <c:noMultiLvlLbl val="0"/>
      </c:catAx>
      <c:valAx>
        <c:axId val="452850056"/>
        <c:scaling>
          <c:orientation val="minMax"/>
        </c:scaling>
        <c:delete val="1"/>
        <c:axPos val="t"/>
        <c:numFmt formatCode="0%" sourceLinked="1"/>
        <c:majorTickMark val="none"/>
        <c:minorTickMark val="none"/>
        <c:tickLblPos val="nextTo"/>
        <c:crossAx val="452847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tx2"/>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Il importe plus que jamais d’acquérir une formation postsecondaire compte tenu des mutations dans l’économie et la société</c:v>
                </c:pt>
                <c:pt idx="1">
                  <c:v>Compte tenu des mutations dans l’économie et la société, une formation postsecondaire n’est plus aussi importante que par le passé</c:v>
                </c:pt>
              </c:strCache>
            </c:strRef>
          </c:cat>
          <c:val>
            <c:numRef>
              <c:f>Sheet1!$B$2:$B$3</c:f>
              <c:numCache>
                <c:formatCode>0%</c:formatCode>
                <c:ptCount val="2"/>
                <c:pt idx="0">
                  <c:v>0.7</c:v>
                </c:pt>
                <c:pt idx="1">
                  <c:v>0.3</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2169554674114924"/>
          <c:y val="0.12914337647645771"/>
          <c:w val="0.36910345052608373"/>
          <c:h val="0.8708566235235423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chemeClr val="bg2"/>
            </a:solidFill>
            <a:ln>
              <a:noFill/>
            </a:ln>
          </c:spPr>
          <c:dPt>
            <c:idx val="0"/>
            <c:bubble3D val="0"/>
            <c:spPr>
              <a:solidFill>
                <a:schemeClr val="bg2"/>
              </a:solidFill>
              <a:ln w="19050">
                <a:noFill/>
              </a:ln>
              <a:effectLst/>
            </c:spPr>
            <c:extLst>
              <c:ext xmlns:c16="http://schemas.microsoft.com/office/drawing/2014/chart" uri="{C3380CC4-5D6E-409C-BE32-E72D297353CC}">
                <c16:uniqueId val="{00000001-A662-0847-9B8D-CE7A6A9812BF}"/>
              </c:ext>
            </c:extLst>
          </c:dPt>
          <c:dPt>
            <c:idx val="1"/>
            <c:bubble3D val="0"/>
            <c:spPr>
              <a:solidFill>
                <a:schemeClr val="tx2"/>
              </a:solidFill>
              <a:ln w="19050">
                <a:noFill/>
              </a:ln>
              <a:effectLst/>
            </c:spPr>
            <c:extLst>
              <c:ext xmlns:c16="http://schemas.microsoft.com/office/drawing/2014/chart" uri="{C3380CC4-5D6E-409C-BE32-E72D297353CC}">
                <c16:uniqueId val="{00000003-A662-0847-9B8D-CE7A6A9812BF}"/>
              </c:ext>
            </c:extLst>
          </c:dPt>
          <c:dPt>
            <c:idx val="2"/>
            <c:bubble3D val="0"/>
            <c:spPr>
              <a:solidFill>
                <a:schemeClr val="tx2"/>
              </a:solidFill>
              <a:ln w="19050">
                <a:noFill/>
              </a:ln>
              <a:effectLst/>
            </c:spPr>
            <c:extLst>
              <c:ext xmlns:c16="http://schemas.microsoft.com/office/drawing/2014/chart" uri="{C3380CC4-5D6E-409C-BE32-E72D297353CC}">
                <c16:uniqueId val="{00000005-A662-0847-9B8D-CE7A6A9812B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662-0847-9B8D-CE7A6A9812B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Obtenir un diplôme d’études postsecondaires</c:v>
                </c:pt>
                <c:pt idx="1">
                  <c:v>Ne pas obtenir de diplôme d’études postsecondaires</c:v>
                </c:pt>
              </c:strCache>
            </c:strRef>
          </c:cat>
          <c:val>
            <c:numRef>
              <c:f>Sheet1!$B$2:$B$3</c:f>
              <c:numCache>
                <c:formatCode>0%</c:formatCode>
                <c:ptCount val="2"/>
                <c:pt idx="0">
                  <c:v>0.93</c:v>
                </c:pt>
                <c:pt idx="1">
                  <c:v>7.0000000000000007E-2</c:v>
                </c:pt>
              </c:numCache>
            </c:numRef>
          </c:val>
          <c:extLst>
            <c:ext xmlns:c16="http://schemas.microsoft.com/office/drawing/2014/chart" uri="{C3380CC4-5D6E-409C-BE32-E72D297353CC}">
              <c16:uniqueId val="{00000004-A662-0847-9B8D-CE7A6A9812B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6860630118551234"/>
          <c:y val="0.12914337647645771"/>
          <c:w val="0.32219264711476281"/>
          <c:h val="0.690593993858486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A2D4-6D6A-4598-9DE6-72C71BE7815A}" type="datetimeFigureOut">
              <a:rPr lang="en-CA" smtClean="0"/>
              <a:t>2019-07-05</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643F6-B6D5-4CF6-99D0-A530D7709777}" type="slidenum">
              <a:rPr lang="en-CA" smtClean="0"/>
              <a:t>‹#›</a:t>
            </a:fld>
            <a:endParaRPr lang="en-CA" dirty="0"/>
          </a:p>
        </p:txBody>
      </p:sp>
    </p:spTree>
    <p:extLst>
      <p:ext uri="{BB962C8B-B14F-4D97-AF65-F5344CB8AC3E}">
        <p14:creationId xmlns:p14="http://schemas.microsoft.com/office/powerpoint/2010/main" val="405323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4578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448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206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6365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AD4390-1745-4B6E-AD78-A6A8D0F48D36}"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0789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l">
              <a:defRPr sz="6000" cap="all" baseline="0">
                <a:solidFill>
                  <a:srgbClr val="94D60A"/>
                </a:solidFill>
                <a:latin typeface="Avenir Black" panose="020B0803020203020204" pitchFamily="34" charset="0"/>
              </a:defRPr>
            </a:lvl1pPr>
          </a:lstStyle>
          <a:p>
            <a:r>
              <a:rPr lang="en-US" dirty="0"/>
              <a:t>CLICK TO EDIT MASTER TITLE STYLE</a:t>
            </a:r>
            <a:endParaRPr lang="en-CA" dirty="0"/>
          </a:p>
        </p:txBody>
      </p:sp>
      <p:sp>
        <p:nvSpPr>
          <p:cNvPr id="3" name="Subtitle 2"/>
          <p:cNvSpPr>
            <a:spLocks noGrp="1"/>
          </p:cNvSpPr>
          <p:nvPr>
            <p:ph type="subTitle" idx="1" hasCustomPrompt="1"/>
          </p:nvPr>
        </p:nvSpPr>
        <p:spPr>
          <a:xfrm>
            <a:off x="1524000" y="3602038"/>
            <a:ext cx="9144000" cy="1655762"/>
          </a:xfrm>
        </p:spPr>
        <p:txBody>
          <a:bodyPr/>
          <a:lstStyle>
            <a:lvl1pPr marL="0" indent="0" algn="l">
              <a:buNone/>
              <a:defRPr sz="2400" cap="all" baseline="0">
                <a:solidFill>
                  <a:srgbClr val="5E777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CA" dirty="0"/>
          </a:p>
        </p:txBody>
      </p:sp>
      <p:sp>
        <p:nvSpPr>
          <p:cNvPr id="4" name="Date Placeholder 3"/>
          <p:cNvSpPr>
            <a:spLocks noGrp="1"/>
          </p:cNvSpPr>
          <p:nvPr>
            <p:ph type="dt" sz="half" idx="10"/>
          </p:nvPr>
        </p:nvSpPr>
        <p:spPr/>
        <p:txBody>
          <a:bodyPr/>
          <a:lstStyle/>
          <a:p>
            <a:fld id="{71A5B719-4A02-4B9B-A111-5EB259F89795}" type="datetimeFigureOut">
              <a:rPr lang="en-CA" smtClean="0"/>
              <a:t>2019-07-05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52C20D8-3C2E-4E65-BA8A-00C690DA5594}" type="slidenum">
              <a:rPr lang="en-CA" smtClean="0"/>
              <a:t>‹#›</a:t>
            </a:fld>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spTree>
    <p:extLst>
      <p:ext uri="{BB962C8B-B14F-4D97-AF65-F5344CB8AC3E}">
        <p14:creationId xmlns:p14="http://schemas.microsoft.com/office/powerpoint/2010/main" val="398029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b="1" i="0" cap="all" baseline="0">
                <a:solidFill>
                  <a:schemeClr val="bg1"/>
                </a:solidFill>
                <a:latin typeface="Avenir Black" panose="02000503020000020003" pitchFamily="2" charset="0"/>
              </a:defRPr>
            </a:lvl1pPr>
          </a:lstStyle>
          <a:p>
            <a:r>
              <a:rPr lang="en-US" dirty="0"/>
              <a:t>CLICK TO EDIT MASTER TITLE STYLE</a:t>
            </a:r>
            <a:endParaRPr lang="en-CA" dirty="0"/>
          </a:p>
        </p:txBody>
      </p:sp>
      <p:sp>
        <p:nvSpPr>
          <p:cNvPr id="3" name="Content Placeholder 2"/>
          <p:cNvSpPr>
            <a:spLocks noGrp="1"/>
          </p:cNvSpPr>
          <p:nvPr>
            <p:ph idx="1"/>
          </p:nvPr>
        </p:nvSpPr>
        <p:spPr>
          <a:xfrm>
            <a:off x="838200" y="1172817"/>
            <a:ext cx="10515600" cy="4724400"/>
          </a:xfrm>
          <a:solidFill>
            <a:srgbClr val="5E7775">
              <a:alpha val="65098"/>
            </a:srgbClr>
          </a:solidFill>
        </p:spPr>
        <p:txBody>
          <a:bodyPr/>
          <a:lstStyle>
            <a:lvl1pPr>
              <a:defRPr b="1" i="0">
                <a:solidFill>
                  <a:schemeClr val="bg1"/>
                </a:solidFill>
                <a:latin typeface="Avenir Black" panose="02000503020000020003" pitchFamily="2" charset="0"/>
              </a:defRPr>
            </a:lvl1pPr>
            <a:lvl2pPr>
              <a:defRPr b="1" i="0">
                <a:solidFill>
                  <a:schemeClr val="bg1"/>
                </a:solidFill>
                <a:latin typeface="Avenir Black" panose="02000503020000020003" pitchFamily="2" charset="0"/>
              </a:defRPr>
            </a:lvl2pPr>
            <a:lvl3pPr>
              <a:defRPr b="1" i="0">
                <a:solidFill>
                  <a:schemeClr val="bg1"/>
                </a:solidFill>
                <a:latin typeface="Avenir Black" panose="02000503020000020003" pitchFamily="2" charset="0"/>
              </a:defRPr>
            </a:lvl3pPr>
            <a:lvl4pPr>
              <a:defRPr b="1" i="0">
                <a:solidFill>
                  <a:schemeClr val="bg1"/>
                </a:solidFill>
                <a:latin typeface="Avenir Black" panose="02000503020000020003" pitchFamily="2" charset="0"/>
              </a:defRPr>
            </a:lvl4pPr>
            <a:lvl5pPr>
              <a:defRPr b="1" i="0">
                <a:solidFill>
                  <a:schemeClr val="bg1"/>
                </a:solidFill>
                <a:latin typeface="Avenir Black"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pic>
        <p:nvPicPr>
          <p:cNvPr id="9" name="Picture 8">
            <a:extLst>
              <a:ext uri="{FF2B5EF4-FFF2-40B4-BE49-F238E27FC236}">
                <a16:creationId xmlns:a16="http://schemas.microsoft.com/office/drawing/2014/main" id="{CC83D00B-1E20-AF49-8D03-7E2D233391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5065"/>
            <a:ext cx="1686339" cy="403568"/>
          </a:xfrm>
          <a:prstGeom prst="rect">
            <a:avLst/>
          </a:prstGeom>
        </p:spPr>
      </p:pic>
    </p:spTree>
    <p:extLst>
      <p:ext uri="{BB962C8B-B14F-4D97-AF65-F5344CB8AC3E}">
        <p14:creationId xmlns:p14="http://schemas.microsoft.com/office/powerpoint/2010/main" val="102128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Navy">
    <p:bg>
      <p:bgPr>
        <a:solidFill>
          <a:srgbClr val="FFFFFF"/>
        </a:solidFill>
        <a:effectLst/>
      </p:bgPr>
    </p:bg>
    <p:spTree>
      <p:nvGrpSpPr>
        <p:cNvPr id="1" name=""/>
        <p:cNvGrpSpPr/>
        <p:nvPr/>
      </p:nvGrpSpPr>
      <p:grpSpPr>
        <a:xfrm>
          <a:off x="0" y="0"/>
          <a:ext cx="0" cy="0"/>
          <a:chOff x="0" y="0"/>
          <a:chExt cx="0" cy="0"/>
        </a:xfrm>
      </p:grpSpPr>
      <p:sp>
        <p:nvSpPr>
          <p:cNvPr id="175" name="Rectangle"/>
          <p:cNvSpPr/>
          <p:nvPr/>
        </p:nvSpPr>
        <p:spPr>
          <a:xfrm>
            <a:off x="-29444" y="-56580"/>
            <a:ext cx="12250888" cy="6971160"/>
          </a:xfrm>
          <a:prstGeom prst="rect">
            <a:avLst/>
          </a:prstGeom>
          <a:solidFill>
            <a:srgbClr val="24363D"/>
          </a:solidFill>
          <a:ln w="3175">
            <a:miter lim="400000"/>
          </a:ln>
        </p:spPr>
        <p:txBody>
          <a:bodyPr lIns="0" tIns="0" rIns="0" bIns="0" anchor="ctr"/>
          <a:lstStyle/>
          <a:p>
            <a:pPr algn="ctr" defTabSz="412750">
              <a:defRPr sz="1600">
                <a:solidFill>
                  <a:srgbClr val="FFFFFF"/>
                </a:solidFill>
                <a:latin typeface="Helvetica Neue Medium"/>
                <a:ea typeface="Helvetica Neue Medium"/>
                <a:cs typeface="Helvetica Neue Medium"/>
                <a:sym typeface="Helvetica Neue Medium"/>
              </a:defRPr>
            </a:pPr>
            <a:endParaRPr dirty="0"/>
          </a:p>
        </p:txBody>
      </p:sp>
      <p:sp>
        <p:nvSpPr>
          <p:cNvPr id="176" name="Slide Number"/>
          <p:cNvSpPr txBox="1">
            <a:spLocks noGrp="1"/>
          </p:cNvSpPr>
          <p:nvPr>
            <p:ph type="sldNum" sz="quarter" idx="2"/>
          </p:nvPr>
        </p:nvSpPr>
        <p:spPr>
          <a:xfrm>
            <a:off x="5976340" y="6540500"/>
            <a:ext cx="232970" cy="236880"/>
          </a:xfrm>
          <a:prstGeom prst="rect">
            <a:avLst/>
          </a:prstGeom>
        </p:spPr>
        <p:txBody>
          <a:bodyPr lIns="25400" tIns="25400" rIns="25400" bIns="25400"/>
          <a:lstStyle>
            <a:lvl1pPr algn="ctr" defTabSz="412750">
              <a:defRPr sz="1200">
                <a:latin typeface="Helvetica Neue Light"/>
                <a:ea typeface="Helvetica Neue Light"/>
                <a:cs typeface="Helvetica Neue Light"/>
                <a:sym typeface="Helvetica Neue Light"/>
              </a:defRPr>
            </a:lvl1pPr>
          </a:lstStyle>
          <a:p>
            <a:fld id="{86CB4B4D-7CA3-9044-876B-883B54F8677D}" type="slidenum">
              <a:t>‹#›</a:t>
            </a:fld>
            <a:endParaRPr dirty="0"/>
          </a:p>
        </p:txBody>
      </p:sp>
    </p:spTree>
    <p:extLst>
      <p:ext uri="{BB962C8B-B14F-4D97-AF65-F5344CB8AC3E}">
        <p14:creationId xmlns:p14="http://schemas.microsoft.com/office/powerpoint/2010/main" val="253237909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3" name="Content Placeholder 2"/>
          <p:cNvSpPr>
            <a:spLocks noGrp="1"/>
          </p:cNvSpPr>
          <p:nvPr>
            <p:ph idx="1"/>
          </p:nvPr>
        </p:nvSpPr>
        <p:spPr>
          <a:xfrm>
            <a:off x="838200" y="1172817"/>
            <a:ext cx="105156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sp>
        <p:nvSpPr>
          <p:cNvPr id="1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204322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3" name="Content Placeholder 2"/>
          <p:cNvSpPr>
            <a:spLocks noGrp="1"/>
          </p:cNvSpPr>
          <p:nvPr>
            <p:ph idx="1"/>
          </p:nvPr>
        </p:nvSpPr>
        <p:spPr>
          <a:xfrm>
            <a:off x="838200" y="1292087"/>
            <a:ext cx="10515600" cy="44461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
        <p:nvSpPr>
          <p:cNvPr id="15"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pPr/>
              <a:t>‹#›</a:t>
            </a:fld>
            <a:endParaRPr lang="en-CA" dirty="0"/>
          </a:p>
        </p:txBody>
      </p:sp>
      <p:sp>
        <p:nvSpPr>
          <p:cNvPr id="1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83002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106764"/>
            <a:ext cx="9110870" cy="2852737"/>
          </a:xfrm>
        </p:spPr>
        <p:txBody>
          <a:bodyPr anchor="b"/>
          <a:lstStyle>
            <a:lvl1pPr>
              <a:defRPr sz="6000" cap="all" baseline="0">
                <a:solidFill>
                  <a:schemeClr val="bg2"/>
                </a:solidFill>
                <a:latin typeface="Avenir Black" panose="020B0803020203020204" pitchFamily="34" charset="0"/>
              </a:defRPr>
            </a:lvl1pPr>
          </a:lstStyle>
          <a:p>
            <a:r>
              <a:rPr lang="en-US"/>
              <a:t>Click to edit Master title style</a:t>
            </a:r>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4365512"/>
            <a:ext cx="3717235" cy="892288"/>
          </a:xfrm>
          <a:prstGeom prst="rect">
            <a:avLst/>
          </a:prstGeom>
        </p:spPr>
      </p:pic>
    </p:spTree>
    <p:extLst>
      <p:ext uri="{BB962C8B-B14F-4D97-AF65-F5344CB8AC3E}">
        <p14:creationId xmlns:p14="http://schemas.microsoft.com/office/powerpoint/2010/main" val="43617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39050"/>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439050"/>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
        <p:nvSpPr>
          <p:cNvPr id="10"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94689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200049"/>
            <a:ext cx="5157787" cy="823912"/>
          </a:xfrm>
        </p:spPr>
        <p:txBody>
          <a:bodyPr anchor="ctr"/>
          <a:lstStyle>
            <a:lvl1pPr marL="0" indent="0" algn="ctr">
              <a:buNone/>
              <a:defRPr sz="24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038829"/>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200049"/>
            <a:ext cx="5183188" cy="823912"/>
          </a:xfrm>
        </p:spPr>
        <p:txBody>
          <a:bodyPr anchor="ctr"/>
          <a:lstStyle>
            <a:lvl1pPr marL="0" indent="0" algn="ctr">
              <a:buNone/>
              <a:defRPr sz="24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023961"/>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0"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11"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
        <p:nvSpPr>
          <p:cNvPr id="12"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Tree>
    <p:extLst>
      <p:ext uri="{BB962C8B-B14F-4D97-AF65-F5344CB8AC3E}">
        <p14:creationId xmlns:p14="http://schemas.microsoft.com/office/powerpoint/2010/main" val="264366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94251" y="165653"/>
            <a:ext cx="11634197" cy="934277"/>
          </a:xfrm>
        </p:spPr>
        <p:txBody>
          <a:bodyPr/>
          <a:lstStyle>
            <a:lvl1pPr>
              <a:defRPr cap="all" baseline="0">
                <a:solidFill>
                  <a:srgbClr val="5E7775"/>
                </a:solidFill>
              </a:defRPr>
            </a:lvl1pPr>
          </a:lstStyle>
          <a:p>
            <a:r>
              <a:rPr lang="en-US" dirty="0"/>
              <a:t>CLICK TO EDIT MASTER TITLE STYLE</a:t>
            </a:r>
            <a:endParaRPr lang="en-CA" dirty="0"/>
          </a:p>
        </p:txBody>
      </p:sp>
      <p:sp>
        <p:nvSpPr>
          <p:cNvPr id="7"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4661" y="6084454"/>
            <a:ext cx="1686339" cy="404790"/>
          </a:xfrm>
          <a:prstGeom prst="rect">
            <a:avLst/>
          </a:prstGeom>
        </p:spPr>
      </p:pic>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356103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5B719-4A02-4B9B-A111-5EB259F89795}" type="datetimeFigureOut">
              <a:rPr lang="en-CA" smtClean="0"/>
              <a:t>2019-07-05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B52C20D8-3C2E-4E65-BA8A-00C690DA5594}" type="slidenum">
              <a:rPr lang="en-CA" smtClean="0"/>
              <a:t>‹#›</a:t>
            </a:fld>
            <a:endParaRPr lang="en-CA" dirty="0"/>
          </a:p>
        </p:txBody>
      </p:sp>
    </p:spTree>
    <p:extLst>
      <p:ext uri="{BB962C8B-B14F-4D97-AF65-F5344CB8AC3E}">
        <p14:creationId xmlns:p14="http://schemas.microsoft.com/office/powerpoint/2010/main" val="140843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cap="all" baseline="0">
                <a:solidFill>
                  <a:schemeClr val="bg2"/>
                </a:solidFill>
                <a:latin typeface="Avenir Black" panose="020B0803020203020204" pitchFamily="34" charset="0"/>
              </a:defRPr>
            </a:lvl1pPr>
          </a:lstStyle>
          <a:p>
            <a:r>
              <a:rPr lang="en-US"/>
              <a:t>Click to edit Master title style</a:t>
            </a:r>
            <a:endParaRPr lang="en-CA"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cap="all" baseline="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390418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cap="all" baseline="0">
                <a:solidFill>
                  <a:schemeClr val="bg2"/>
                </a:solidFill>
                <a:latin typeface="Avenir Black" panose="020B0803020203020204" pitchFamily="34" charset="0"/>
              </a:defRPr>
            </a:lvl1pPr>
          </a:lstStyle>
          <a:p>
            <a:r>
              <a:rPr lang="en-US"/>
              <a:t>Click to edit Master title style</a:t>
            </a:r>
            <a:endParaRPr lang="en-CA"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CA"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cap="all" baseline="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16"/>
          <p:cNvSpPr>
            <a:spLocks noGrp="1"/>
          </p:cNvSpPr>
          <p:nvPr>
            <p:ph type="body" sz="quarter" idx="13"/>
          </p:nvPr>
        </p:nvSpPr>
        <p:spPr>
          <a:xfrm>
            <a:off x="394251" y="6125867"/>
            <a:ext cx="9118600" cy="663575"/>
          </a:xfrm>
        </p:spPr>
        <p:txBody>
          <a:bodyPr anchor="ctr">
            <a:noAutofit/>
          </a:bodyPr>
          <a:lstStyle>
            <a:lvl1pPr marL="0" indent="0">
              <a:buNone/>
              <a:defRPr sz="1200">
                <a:latin typeface="Avenir Medium" panose="02000603020000020003" pitchFamily="2" charset="0"/>
              </a:defRPr>
            </a:lvl1pPr>
            <a:lvl2pPr marL="457200" indent="0">
              <a:buNone/>
              <a:defRPr sz="1200">
                <a:latin typeface="Avenir Medium" panose="02000603020000020003" pitchFamily="2" charset="0"/>
              </a:defRPr>
            </a:lvl2pPr>
            <a:lvl3pPr marL="914400" indent="0">
              <a:buNone/>
              <a:defRPr sz="1200">
                <a:latin typeface="Avenir Medium" panose="02000603020000020003" pitchFamily="2" charset="0"/>
              </a:defRPr>
            </a:lvl3pPr>
            <a:lvl4pPr marL="1371600" indent="0">
              <a:buNone/>
              <a:defRPr sz="1200">
                <a:latin typeface="Avenir Medium" panose="02000603020000020003" pitchFamily="2" charset="0"/>
              </a:defRPr>
            </a:lvl4pPr>
            <a:lvl5pPr marL="1828800" indent="0">
              <a:buNone/>
              <a:defRPr sz="1200">
                <a:latin typeface="Avenir Medium" panose="020006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Slide Number Placeholder 14"/>
          <p:cNvSpPr>
            <a:spLocks noGrp="1"/>
          </p:cNvSpPr>
          <p:nvPr>
            <p:ph type="sldNum" sz="quarter" idx="12"/>
          </p:nvPr>
        </p:nvSpPr>
        <p:spPr>
          <a:xfrm>
            <a:off x="102705" y="6435863"/>
            <a:ext cx="2743200" cy="365125"/>
          </a:xfrm>
        </p:spPr>
        <p:txBody>
          <a:bodyPr/>
          <a:lstStyle>
            <a:lvl1pPr algn="l">
              <a:defRPr sz="900"/>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81426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5B719-4A02-4B9B-A111-5EB259F89795}" type="datetimeFigureOut">
              <a:rPr lang="en-CA" smtClean="0"/>
              <a:t>2019-07-05</a:t>
            </a:fld>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C20D8-3C2E-4E65-BA8A-00C690DA5594}" type="slidenum">
              <a:rPr lang="en-CA" smtClean="0"/>
              <a:t>‹#›</a:t>
            </a:fld>
            <a:endParaRPr lang="en-CA" dirty="0"/>
          </a:p>
        </p:txBody>
      </p:sp>
    </p:spTree>
    <p:extLst>
      <p:ext uri="{BB962C8B-B14F-4D97-AF65-F5344CB8AC3E}">
        <p14:creationId xmlns:p14="http://schemas.microsoft.com/office/powerpoint/2010/main" val="10995682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 name="iStock-667207410.jpg" descr="iStock-667207410.jpg"/>
          <p:cNvPicPr>
            <a:picLocks noChangeAspect="1"/>
          </p:cNvPicPr>
          <p:nvPr/>
        </p:nvPicPr>
        <p:blipFill>
          <a:blip r:embed="rId2" cstate="email">
            <a:alphaModFix amt="69542"/>
            <a:extLst>
              <a:ext uri="{28A0092B-C50C-407E-A947-70E740481C1C}">
                <a14:useLocalDpi xmlns:a14="http://schemas.microsoft.com/office/drawing/2010/main"/>
              </a:ext>
            </a:extLst>
          </a:blip>
          <a:srcRect/>
          <a:stretch>
            <a:fillRect/>
          </a:stretch>
        </p:blipFill>
        <p:spPr>
          <a:xfrm>
            <a:off x="-29468" y="-33145"/>
            <a:ext cx="12250923" cy="6891145"/>
          </a:xfrm>
          <a:prstGeom prst="rect">
            <a:avLst/>
          </a:prstGeom>
          <a:ln w="12700">
            <a:miter lim="400000"/>
          </a:ln>
        </p:spPr>
      </p:pic>
      <p:sp>
        <p:nvSpPr>
          <p:cNvPr id="204" name="Rectangle"/>
          <p:cNvSpPr/>
          <p:nvPr/>
        </p:nvSpPr>
        <p:spPr>
          <a:xfrm>
            <a:off x="-29468" y="-38100"/>
            <a:ext cx="7337563" cy="6971160"/>
          </a:xfrm>
          <a:prstGeom prst="rect">
            <a:avLst/>
          </a:prstGeom>
          <a:solidFill>
            <a:srgbClr val="24363D">
              <a:alpha val="74404"/>
            </a:srgbClr>
          </a:solidFill>
          <a:ln w="3175">
            <a:miter lim="400000"/>
          </a:ln>
        </p:spPr>
        <p:txBody>
          <a:bodyPr lIns="0" tIns="0" rIns="0" bIns="0" anchor="ctr"/>
          <a:lstStyle/>
          <a:p>
            <a:pPr marL="0" marR="0" lvl="0" indent="0" algn="ctr" defTabSz="412750" rtl="0" eaLnBrk="1" fontAlgn="auto" latinLnBrk="0" hangingPunct="1">
              <a:lnSpc>
                <a:spcPct val="100000"/>
              </a:lnSpc>
              <a:spcBef>
                <a:spcPts val="0"/>
              </a:spcBef>
              <a:spcAft>
                <a:spcPts val="0"/>
              </a:spcAft>
              <a:buClrTx/>
              <a:buSzTx/>
              <a:buFontTx/>
              <a:buNone/>
              <a:tabLst/>
              <a:defRPr sz="1600">
                <a:solidFill>
                  <a:srgbClr val="FFFFFF"/>
                </a:solidFill>
                <a:latin typeface="Helvetica Neue Medium"/>
                <a:ea typeface="Helvetica Neue Medium"/>
                <a:cs typeface="Helvetica Neue Medium"/>
                <a:sym typeface="Helvetica Neue Medium"/>
              </a:defRPr>
            </a:pPr>
            <a:endParaRPr kumimoji="0" sz="1600" b="0" i="0" u="none" strike="noStrike" kern="1200" cap="none" spc="0" normalizeH="0" baseline="0" noProof="0" dirty="0">
              <a:ln>
                <a:noFill/>
              </a:ln>
              <a:solidFill>
                <a:srgbClr val="FFFFFF"/>
              </a:solidFill>
              <a:effectLst/>
              <a:uLnTx/>
              <a:uFillTx/>
              <a:latin typeface="Helvetica Neue Medium"/>
              <a:sym typeface="Helvetica Neue Medium"/>
            </a:endParaRPr>
          </a:p>
        </p:txBody>
      </p:sp>
      <p:sp>
        <p:nvSpPr>
          <p:cNvPr id="205" name="PLASTIC GARBAGE IN OCEANS &amp; WATERWAYS…"/>
          <p:cNvSpPr txBox="1"/>
          <p:nvPr/>
        </p:nvSpPr>
        <p:spPr>
          <a:xfrm>
            <a:off x="434744" y="2063340"/>
            <a:ext cx="6769746" cy="2698175"/>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p>
            <a:pPr marL="0" marR="0" lvl="0" indent="0" algn="l" defTabSz="412750" rtl="0" eaLnBrk="1" fontAlgn="auto" latinLnBrk="0" hangingPunct="1">
              <a:lnSpc>
                <a:spcPct val="100000"/>
              </a:lnSpc>
              <a:spcBef>
                <a:spcPts val="0"/>
              </a:spcBef>
              <a:spcAft>
                <a:spcPts val="0"/>
              </a:spcAft>
              <a:buClrTx/>
              <a:buSzTx/>
              <a:buFontTx/>
              <a:buNone/>
              <a:tabLst/>
              <a:defRPr sz="3400" b="1">
                <a:solidFill>
                  <a:srgbClr val="F8BA00"/>
                </a:solidFill>
                <a:latin typeface="Azo Sans"/>
                <a:ea typeface="Azo Sans"/>
                <a:cs typeface="Azo Sans"/>
                <a:sym typeface="Azo Sans"/>
              </a:defRPr>
            </a:pPr>
            <a:r>
              <a:rPr kumimoji="0" lang="en-CA" sz="2400" b="1" i="0" u="none" strike="noStrike" kern="1200" cap="none" spc="0" normalizeH="0" baseline="0" noProof="0" dirty="0">
                <a:ln>
                  <a:noFill/>
                </a:ln>
                <a:solidFill>
                  <a:prstClr val="white"/>
                </a:solidFill>
                <a:effectLst/>
                <a:uLnTx/>
                <a:uFillTx/>
                <a:latin typeface="Avenir Black" panose="020B0803020203020204" pitchFamily="34" charset="0"/>
                <a:sym typeface="Azo Sans"/>
              </a:rPr>
              <a:t>SONDAGE</a:t>
            </a:r>
            <a:r>
              <a:rPr kumimoji="0" lang="en-CA" sz="2400" b="1" i="0" u="none" strike="noStrike" kern="1200" cap="none" spc="0" normalizeH="0" noProof="0" dirty="0">
                <a:ln>
                  <a:noFill/>
                </a:ln>
                <a:solidFill>
                  <a:prstClr val="white"/>
                </a:solidFill>
                <a:effectLst/>
                <a:uLnTx/>
                <a:uFillTx/>
                <a:latin typeface="Avenir Black" panose="020B0803020203020204" pitchFamily="34" charset="0"/>
                <a:sym typeface="Azo Sans"/>
              </a:rPr>
              <a:t> D’OPINION PUBLIQUE</a:t>
            </a:r>
            <a:endParaRPr kumimoji="0" lang="en-CA" sz="2400" b="1" i="0" u="none" strike="noStrike" kern="1200" cap="none" spc="0" normalizeH="0" baseline="0" noProof="0" dirty="0">
              <a:ln>
                <a:noFill/>
              </a:ln>
              <a:solidFill>
                <a:prstClr val="white"/>
              </a:solidFill>
              <a:effectLst/>
              <a:uLnTx/>
              <a:uFillTx/>
              <a:latin typeface="Avenir Black" panose="020B0803020203020204" pitchFamily="34" charset="0"/>
              <a:sym typeface="Azo Sans"/>
            </a:endParaRPr>
          </a:p>
          <a:p>
            <a:pPr marL="0" marR="0" lvl="0" indent="0" algn="l" defTabSz="412750" rtl="0" eaLnBrk="1" fontAlgn="auto" latinLnBrk="0" hangingPunct="1">
              <a:lnSpc>
                <a:spcPct val="100000"/>
              </a:lnSpc>
              <a:spcBef>
                <a:spcPts val="0"/>
              </a:spcBef>
              <a:spcAft>
                <a:spcPts val="0"/>
              </a:spcAft>
              <a:buClrTx/>
              <a:buSzTx/>
              <a:buFontTx/>
              <a:buNone/>
              <a:tabLst/>
              <a:defRPr sz="3400" b="1">
                <a:solidFill>
                  <a:srgbClr val="F8BA00"/>
                </a:solidFill>
                <a:latin typeface="Azo Sans"/>
                <a:ea typeface="Azo Sans"/>
                <a:cs typeface="Azo Sans"/>
                <a:sym typeface="Azo Sans"/>
              </a:defRPr>
            </a:pPr>
            <a:endParaRPr kumimoji="0" lang="en-CA" sz="3600" b="1" i="0" u="none" strike="noStrike" kern="1200" cap="none" spc="0" normalizeH="0" baseline="0" noProof="0" dirty="0">
              <a:ln>
                <a:noFill/>
              </a:ln>
              <a:solidFill>
                <a:srgbClr val="76D6FF"/>
              </a:solidFill>
              <a:effectLst/>
              <a:uLnTx/>
              <a:uFillTx/>
              <a:latin typeface="Avenir Black" panose="020B0803020203020204" pitchFamily="34" charset="0"/>
              <a:sym typeface="Azo Sans"/>
            </a:endParaRPr>
          </a:p>
          <a:p>
            <a:pPr lvl="0" defTabSz="412750">
              <a:defRPr sz="3400" b="1">
                <a:solidFill>
                  <a:srgbClr val="F8BA00"/>
                </a:solidFill>
                <a:latin typeface="Azo Sans"/>
                <a:ea typeface="Azo Sans"/>
                <a:cs typeface="Azo Sans"/>
                <a:sym typeface="Azo Sans"/>
              </a:defRPr>
            </a:pPr>
            <a:r>
              <a:rPr lang="fr-FR" sz="3200" b="1" dirty="0">
                <a:solidFill>
                  <a:srgbClr val="76D6FF"/>
                </a:solidFill>
                <a:latin typeface="Avenir Black" panose="020B0803020203020204" pitchFamily="34" charset="0"/>
                <a:sym typeface="Azo Sans"/>
              </a:rPr>
              <a:t>L’ÉDUCATION POSTSECONDAIRE, L’AVENIR DU CANADA ET LA POLITIQUE FÉDÉRALE</a:t>
            </a:r>
          </a:p>
          <a:p>
            <a:pPr lvl="0" defTabSz="412750">
              <a:defRPr sz="3400" b="1">
                <a:solidFill>
                  <a:srgbClr val="F8BA00"/>
                </a:solidFill>
                <a:latin typeface="Azo Sans"/>
                <a:ea typeface="Azo Sans"/>
                <a:cs typeface="Azo Sans"/>
                <a:sym typeface="Azo Sans"/>
              </a:defRPr>
            </a:pPr>
            <a:endParaRPr kumimoji="0" sz="3400" b="1" i="0" u="none" strike="noStrike" kern="1200" cap="none" spc="0" normalizeH="0" baseline="0" noProof="0" dirty="0">
              <a:ln>
                <a:noFill/>
              </a:ln>
              <a:solidFill>
                <a:srgbClr val="76D6FF"/>
              </a:solidFill>
              <a:effectLst/>
              <a:uLnTx/>
              <a:uFillTx/>
              <a:latin typeface="Avenir Black" panose="020B0803020203020204" pitchFamily="34" charset="0"/>
              <a:sym typeface="Azo Sans"/>
            </a:endParaRPr>
          </a:p>
          <a:p>
            <a:pPr lvl="0" defTabSz="412750">
              <a:lnSpc>
                <a:spcPct val="70000"/>
              </a:lnSpc>
              <a:defRPr sz="1400" b="1">
                <a:solidFill>
                  <a:srgbClr val="FFFFFF"/>
                </a:solidFill>
                <a:latin typeface="Azo Sans"/>
                <a:ea typeface="Azo Sans"/>
                <a:cs typeface="Azo Sans"/>
                <a:sym typeface="Azo Sans"/>
              </a:defRPr>
            </a:pPr>
            <a:r>
              <a:rPr lang="fr-FR" sz="2000" b="1" dirty="0">
                <a:solidFill>
                  <a:srgbClr val="FFFFFF"/>
                </a:solidFill>
                <a:latin typeface="Avenir Black" panose="020B0803020203020204" pitchFamily="34" charset="0"/>
                <a:sym typeface="Azo Sans"/>
              </a:rPr>
              <a:t>SONDAGE NATIONAL MENÉ AUPRÈS DE 1 500 CANADIENS</a:t>
            </a:r>
            <a:endParaRPr kumimoji="0" sz="2000" b="1" i="0" u="none" strike="noStrike" kern="1200" cap="none" spc="0" normalizeH="0" baseline="0" noProof="0" dirty="0">
              <a:ln>
                <a:noFill/>
              </a:ln>
              <a:solidFill>
                <a:srgbClr val="FFFFFF"/>
              </a:solidFill>
              <a:effectLst/>
              <a:uLnTx/>
              <a:uFillTx/>
              <a:latin typeface="Avenir Black" panose="020B0803020203020204" pitchFamily="34" charset="0"/>
              <a:sym typeface="Azo Sans"/>
            </a:endParaRPr>
          </a:p>
        </p:txBody>
      </p:sp>
      <p:pic>
        <p:nvPicPr>
          <p:cNvPr id="5" name="SPARK-Abacus-Logo-2017-EN2_logo-white.png" descr="SPARK-Abacus-Logo-2017-EN2_logo-white.png">
            <a:extLst>
              <a:ext uri="{FF2B5EF4-FFF2-40B4-BE49-F238E27FC236}">
                <a16:creationId xmlns:a16="http://schemas.microsoft.com/office/drawing/2014/main" id="{E19562BB-A67D-42DD-A8EC-85FCAC33E44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8037" y="5846308"/>
            <a:ext cx="2066971" cy="49826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205"/>
                                        </p:tgtEl>
                                        <p:attrNameLst>
                                          <p:attrName>style.visibility</p:attrName>
                                        </p:attrNameLst>
                                      </p:cBhvr>
                                      <p:to>
                                        <p:strVal val="visible"/>
                                      </p:to>
                                    </p:set>
                                    <p:animEffect transition="in" filter="dissolve">
                                      <p:cBhvr>
                                        <p:cTn id="7" dur="2500"/>
                                        <p:tgtEl>
                                          <p:spTgt spid="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FR" dirty="0"/>
              <a:t>QUEL EST LE BUT D’UNE FORMATION POSTSECONDAIRE?</a:t>
            </a:r>
            <a:endParaRPr lang="en-US"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Laquelle des affirmations suivantes se rapproche le plus de votre pointe de vue?</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2944795571"/>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292387" y="1285764"/>
            <a:ext cx="4736061" cy="4185761"/>
          </a:xfrm>
          <a:prstGeom prst="rect">
            <a:avLst/>
          </a:prstGeom>
          <a:noFill/>
          <a:ln>
            <a:noFill/>
          </a:ln>
        </p:spPr>
        <p:txBody>
          <a:bodyPr wrap="square" rtlCol="0">
            <a:spAutoFit/>
          </a:bodyPr>
          <a:lstStyle/>
          <a:p>
            <a:pPr lvl="0">
              <a:defRPr/>
            </a:pPr>
            <a:r>
              <a:rPr lang="fr-FR" sz="1400" dirty="0">
                <a:solidFill>
                  <a:prstClr val="black"/>
                </a:solidFill>
                <a:latin typeface="Avenir Black" panose="020B0803020203020204" pitchFamily="34" charset="0"/>
              </a:rPr>
              <a:t>Les Canadiens sont divisés sur le but d’une formation postsecondaire. Lorsqu’on demande aux répondants de choisir l’un ou l’autre des deux énoncés, la moitié d’entre eux optent pour le premier (encourager les étudiants à sortir des sentiers battus, à générer des changements positifs et à s’attaquer à des problèmes), tandis que l’autre moitié opte pour le second (permettre aux étudiants d’acquérir les compétences nécessaires pour trouver un bon emploi).</a:t>
            </a:r>
          </a:p>
          <a:p>
            <a:pPr lvl="0">
              <a:defRPr/>
            </a:pPr>
            <a:endParaRPr lang="en-CA" sz="1400" dirty="0">
              <a:solidFill>
                <a:prstClr val="black"/>
              </a:solidFill>
              <a:latin typeface="Avenir Black" panose="020B0803020203020204" pitchFamily="34" charset="0"/>
            </a:endParaRPr>
          </a:p>
          <a:p>
            <a:pPr lvl="0">
              <a:defRPr/>
            </a:pPr>
            <a:r>
              <a:rPr lang="fr-FR" sz="1400" dirty="0">
                <a:solidFill>
                  <a:prstClr val="black"/>
                </a:solidFill>
                <a:latin typeface="Avenir Black" panose="020B0803020203020204" pitchFamily="34" charset="0"/>
              </a:rPr>
              <a:t>Les jeunes Canadiens sont plus susceptibles de se rallier à l’idée d’améliorer leur chance de trouver un bon emploi, bien que les écarts ne soient pas importants.</a:t>
            </a:r>
          </a:p>
          <a:p>
            <a:pPr lvl="0">
              <a:defRPr/>
            </a:pPr>
            <a:endParaRPr lang="en-CA" sz="1400" dirty="0">
              <a:solidFill>
                <a:prstClr val="black"/>
              </a:solidFill>
              <a:latin typeface="Avenir Black" panose="020B0803020203020204" pitchFamily="34" charset="0"/>
            </a:endParaRPr>
          </a:p>
          <a:p>
            <a:pPr lvl="0">
              <a:defRPr/>
            </a:pPr>
            <a:r>
              <a:rPr lang="fr-FR" sz="1400" dirty="0">
                <a:solidFill>
                  <a:prstClr val="black"/>
                </a:solidFill>
                <a:latin typeface="Avenir Black" panose="020B0803020203020204" pitchFamily="34" charset="0"/>
              </a:rPr>
              <a:t>Il n’y a pas de motif régional, démographique, socioéconomique ou même politique clair associé à ces réponses.</a:t>
            </a: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408312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Autofit/>
          </a:bodyPr>
          <a:lstStyle/>
          <a:p>
            <a:r>
              <a:rPr lang="fr-FR" sz="3600" dirty="0"/>
              <a:t>À VOTRE AVIS, LA FORMATION POSTSECONDAIRE DEVRAIT ÊTRE CONÇUE…</a:t>
            </a:r>
            <a:endParaRPr lang="en-US" sz="3600"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À votre avis, la formation postsecondaire devrait être conçue pour…</a:t>
            </a:r>
            <a:endParaRPr lang="en-US" dirty="0"/>
          </a:p>
        </p:txBody>
      </p:sp>
      <p:sp>
        <p:nvSpPr>
          <p:cNvPr id="6" name="TextBox 5">
            <a:extLst>
              <a:ext uri="{FF2B5EF4-FFF2-40B4-BE49-F238E27FC236}">
                <a16:creationId xmlns:a16="http://schemas.microsoft.com/office/drawing/2014/main" id="{3170A690-34ED-4C8F-B4E0-CA41DE855C53}"/>
              </a:ext>
            </a:extLst>
          </p:cNvPr>
          <p:cNvSpPr txBox="1"/>
          <p:nvPr/>
        </p:nvSpPr>
        <p:spPr>
          <a:xfrm>
            <a:off x="8385490" y="1749821"/>
            <a:ext cx="3456876" cy="2554545"/>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La plupart des Canadiens considèrent que la formation postsecondaire offre des avantages tant publics que privés lorsqu’on leur demande dans quel intérêt cette formation devrait être conçue.</a:t>
            </a:r>
          </a:p>
          <a:p>
            <a:pPr lvl="0">
              <a:defRPr/>
            </a:pPr>
            <a:endParaRPr lang="en-CA" sz="1600" dirty="0">
              <a:solidFill>
                <a:prstClr val="black"/>
              </a:solidFill>
              <a:latin typeface="Avenir Black" panose="020B0803020203020204" pitchFamily="34" charset="0"/>
            </a:endParaRPr>
          </a:p>
          <a:p>
            <a:pPr lvl="0">
              <a:defRPr/>
            </a:pPr>
            <a:r>
              <a:rPr lang="fr-FR" sz="1600" dirty="0">
                <a:solidFill>
                  <a:prstClr val="black"/>
                </a:solidFill>
                <a:latin typeface="Avenir Black" panose="020B0803020203020204" pitchFamily="34" charset="0"/>
              </a:rPr>
              <a:t>Près des deux tiers croient que la formation postsecondaire doit profiter aux collectivités autant qu’aux étudiants individuellement.</a:t>
            </a:r>
            <a:endParaRPr kumimoji="0" lang="en-CA" sz="16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graphicFrame>
        <p:nvGraphicFramePr>
          <p:cNvPr id="7" name="Content Placeholder 4">
            <a:extLst>
              <a:ext uri="{FF2B5EF4-FFF2-40B4-BE49-F238E27FC236}">
                <a16:creationId xmlns:a16="http://schemas.microsoft.com/office/drawing/2014/main" id="{1B871C6F-5DC4-2A42-8827-B140FC7EDBE3}"/>
              </a:ext>
            </a:extLst>
          </p:cNvPr>
          <p:cNvGraphicFramePr>
            <a:graphicFrameLocks/>
          </p:cNvGraphicFramePr>
          <p:nvPr>
            <p:extLst>
              <p:ext uri="{D42A27DB-BD31-4B8C-83A1-F6EECF244321}">
                <p14:modId xmlns:p14="http://schemas.microsoft.com/office/powerpoint/2010/main" val="4052124545"/>
              </p:ext>
            </p:extLst>
          </p:nvPr>
        </p:nvGraphicFramePr>
        <p:xfrm>
          <a:off x="52041" y="1349114"/>
          <a:ext cx="8098732" cy="47767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9674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3</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70 % DES CANADIENS CROIENT QU’IL IMPORTE PLUS QUE JAMAIS D’ACQUÉRIR UNE FORMATION POSTSECONDAIRE</a:t>
            </a:r>
            <a:endParaRPr lang="en-US" sz="54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1975281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FR" dirty="0"/>
              <a:t>LA FORMATION POSTSECONDAIRE GARDE-T-ELLE ENCORE TOUTE SON IMPORTANCE?</a:t>
            </a:r>
            <a:endParaRPr lang="en-US"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Laquelle des affirmations suivantes se rapproche le plus de votre pointe de vue?</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4107243421"/>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255728" y="1531135"/>
            <a:ext cx="4772720" cy="4401205"/>
          </a:xfrm>
          <a:prstGeom prst="rect">
            <a:avLst/>
          </a:prstGeom>
          <a:noFill/>
          <a:ln>
            <a:noFill/>
          </a:ln>
        </p:spPr>
        <p:txBody>
          <a:bodyPr wrap="square" rtlCol="0">
            <a:spAutoFit/>
          </a:bodyPr>
          <a:lstStyle/>
          <a:p>
            <a:pPr lvl="0">
              <a:defRPr/>
            </a:pPr>
            <a:r>
              <a:rPr lang="fr-FR" sz="1400" dirty="0">
                <a:solidFill>
                  <a:prstClr val="black"/>
                </a:solidFill>
                <a:latin typeface="Avenir Black" panose="020B0803020203020204" pitchFamily="34" charset="0"/>
              </a:rPr>
              <a:t>La plupart des Canadiens croient qu’il importe plus que jamais d’acquérir une formation postsecondaire, en dépit même de tous les changements qui surviennent au sein de l’économie et de la société.</a:t>
            </a:r>
          </a:p>
          <a:p>
            <a:pPr lvl="0">
              <a:defRPr/>
            </a:pP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400" dirty="0">
                <a:solidFill>
                  <a:prstClr val="black"/>
                </a:solidFill>
                <a:latin typeface="Avenir Black" panose="020B0803020203020204" pitchFamily="34" charset="0"/>
              </a:rPr>
              <a:t>Cependant, trois Canadiens sur dix ont plus tendance à penser qu’il n’est plus aussi important d’acquérir une telle formation.</a:t>
            </a:r>
          </a:p>
          <a:p>
            <a:pPr lvl="0">
              <a:defRPr/>
            </a:pP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400" dirty="0">
                <a:solidFill>
                  <a:prstClr val="black"/>
                </a:solidFill>
                <a:latin typeface="Avenir Black" panose="020B0803020203020204" pitchFamily="34" charset="0"/>
              </a:rPr>
              <a:t>L’âge des répondants influe sensiblement sur les résultats de cette question. Les jeunes Canadiens ont plus tendance que leurs aînés à penser qu’une formation postsecondaire n’est peut-être plus aussi importante.</a:t>
            </a:r>
          </a:p>
          <a:p>
            <a:pPr lvl="0">
              <a:defRPr/>
            </a:pP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a:p>
            <a:pPr lvl="0">
              <a:defRPr/>
            </a:pPr>
            <a:r>
              <a:rPr lang="fr-FR" sz="1400" dirty="0">
                <a:solidFill>
                  <a:prstClr val="black"/>
                </a:solidFill>
                <a:latin typeface="Avenir Black" panose="020B0803020203020204" pitchFamily="34" charset="0"/>
              </a:rPr>
              <a:t>Par ailleurs, on observe peu de variation selon l’allégeance politique. Conservateurs, libéraux et néo-démocrates s’entendent tous pour dire qu’il importe plus que jamais d’acquérir une formation postsecondaire.</a:t>
            </a:r>
            <a:endParaRPr kumimoji="0" lang="en-CA" sz="14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2537672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4</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LE NIVEAU DE SCOLARISATION AUGMENTERAIT SI L’ACCÈS À L’ÉDUCATION POSTSECONDAIRE ÉTAIT PLUS ABORDABLE</a:t>
            </a:r>
            <a:r>
              <a:rPr lang="en-CA" sz="5400" dirty="0">
                <a:solidFill>
                  <a:schemeClr val="bg2"/>
                </a:solidFill>
                <a:latin typeface="Avenir Black" panose="020B0803020203020204" pitchFamily="34" charset="0"/>
              </a:rPr>
              <a:t> </a:t>
            </a: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3608077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165653"/>
            <a:ext cx="11634197" cy="934277"/>
          </a:xfrm>
        </p:spPr>
        <p:txBody>
          <a:bodyPr>
            <a:normAutofit fontScale="90000"/>
          </a:bodyPr>
          <a:lstStyle/>
          <a:p>
            <a:r>
              <a:rPr lang="fr-CA" dirty="0"/>
              <a:t>POURSUIVRE OU NON DES ÉTUDES POSTSECONDAIRES</a:t>
            </a:r>
            <a:endParaRPr lang="en-CA"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Si vous aviez le choix de poursuivre des études postsecondaires après avoir obtenu votre diplôme du secondaire, sans avoir à payer de frais de scolarité, quelle option choisiriez-vous?</a:t>
            </a:r>
            <a:endParaRPr lang="en-US"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2497076574"/>
              </p:ext>
            </p:extLst>
          </p:nvPr>
        </p:nvGraphicFramePr>
        <p:xfrm>
          <a:off x="2847278" y="1068832"/>
          <a:ext cx="6497444" cy="47203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2576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5</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UN PLAN D’ACTION DU GOUVERNEMENT EN MATIÈRE D'ÉDUCATION POSTSECONDAIRE</a:t>
            </a:r>
            <a:endParaRPr lang="en-CA" sz="54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1764130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r>
              <a:rPr lang="fr-FR" sz="3600" dirty="0"/>
              <a:t>LES DÉMARCHES SUIVANTES VOUS PARAISSENT-ELLES UNE…</a:t>
            </a:r>
            <a:endParaRPr lang="en-US" sz="36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CA" dirty="0"/>
              <a:t>Les démarches décrites ci-après vous paraissent-elles une très bonne idée, une bonne idée, une mauvaise idée, une très mauvaise idée, ou bien vous ne le savez pas/vous en êtes incertain?</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622436411"/>
              </p:ext>
            </p:extLst>
          </p:nvPr>
        </p:nvGraphicFramePr>
        <p:xfrm>
          <a:off x="506756" y="1097615"/>
          <a:ext cx="9438888" cy="47598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DE95ADB9-1F25-46D9-BAB1-7F13E2EDC945}"/>
              </a:ext>
            </a:extLst>
          </p:cNvPr>
          <p:cNvSpPr txBox="1"/>
          <p:nvPr/>
        </p:nvSpPr>
        <p:spPr>
          <a:xfrm>
            <a:off x="10013136" y="1132698"/>
            <a:ext cx="1947820" cy="4870564"/>
          </a:xfrm>
          <a:prstGeom prst="rect">
            <a:avLst/>
          </a:prstGeom>
          <a:noFill/>
        </p:spPr>
        <p:txBody>
          <a:bodyPr wrap="square" rtlCol="0">
            <a:spAutoFit/>
          </a:bodyPr>
          <a:lstStyle/>
          <a:p>
            <a:pPr lvl="0">
              <a:defRPr/>
            </a:pPr>
            <a:r>
              <a:rPr lang="fr-FR" sz="1200" dirty="0">
                <a:solidFill>
                  <a:prstClr val="black"/>
                </a:solidFill>
                <a:latin typeface="Avenir Black" panose="020B0803020203020204" pitchFamily="34" charset="0"/>
              </a:rPr>
              <a:t>Les idées les plus populaires appuyées par plus de huit Canadiens sur dix sont l’augmentation du nombre de programmes travail-études, la majoration de l’aide financière sous forme de prêts et de bourses, et l’embauche d’un plus grand nombre de professeurs de niveau postsecondaire à temps plein.</a:t>
            </a:r>
          </a:p>
          <a:p>
            <a:pPr lvl="0">
              <a:defRPr/>
            </a:pPr>
            <a:endParaRPr kumimoji="0" lang="en-CA" sz="1200" b="0" i="0" u="none" strike="noStrike" kern="1200" cap="none" spc="0" normalizeH="0" baseline="0" noProof="0" dirty="0">
              <a:ln>
                <a:noFill/>
              </a:ln>
              <a:solidFill>
                <a:prstClr val="black"/>
              </a:solidFill>
              <a:effectLst/>
              <a:uLnTx/>
              <a:uFillTx/>
              <a:latin typeface="Avenir Black" panose="020B0803020203020204" pitchFamily="34" charset="0"/>
            </a:endParaRPr>
          </a:p>
          <a:p>
            <a:pPr>
              <a:defRPr/>
            </a:pPr>
            <a:r>
              <a:rPr lang="fr-CA" sz="1200" dirty="0">
                <a:solidFill>
                  <a:prstClr val="black"/>
                </a:solidFill>
                <a:latin typeface="Avenir Black" panose="020B0803020203020204" pitchFamily="34" charset="0"/>
              </a:rPr>
              <a:t>Bien que moins populaires, l’idée de réduire les effectifs des classes et l’idée d’éliminer totalement les frais de scolarité recueillent quand même la faveur de plus de 6 Canadiens sur 10.</a:t>
            </a:r>
            <a:endParaRPr lang="en-CA" sz="1200" dirty="0">
              <a:solidFill>
                <a:prstClr val="black"/>
              </a:solidFill>
              <a:latin typeface="Avenir Black" panose="020B0803020203020204" pitchFamily="34" charset="0"/>
            </a:endParaRPr>
          </a:p>
        </p:txBody>
      </p:sp>
    </p:spTree>
    <p:extLst>
      <p:ext uri="{BB962C8B-B14F-4D97-AF65-F5344CB8AC3E}">
        <p14:creationId xmlns:p14="http://schemas.microsoft.com/office/powerpoint/2010/main" val="318200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Stock-667207410.jpg" descr="iStock-667207410.jpg">
            <a:extLst>
              <a:ext uri="{FF2B5EF4-FFF2-40B4-BE49-F238E27FC236}">
                <a16:creationId xmlns:a16="http://schemas.microsoft.com/office/drawing/2014/main" id="{28171092-071B-441C-A98C-9A26EDEE09EC}"/>
              </a:ext>
            </a:extLst>
          </p:cNvPr>
          <p:cNvPicPr>
            <a:picLocks noChangeAspect="1"/>
          </p:cNvPicPr>
          <p:nvPr/>
        </p:nvPicPr>
        <p:blipFill>
          <a:blip r:embed="rId2" cstate="email">
            <a:alphaModFix amt="69542"/>
            <a:extLst>
              <a:ext uri="{BEBA8EAE-BF5A-486C-A8C5-ECC9F3942E4B}">
                <a14:imgProps xmlns:a14="http://schemas.microsoft.com/office/drawing/2010/main">
                  <a14:imgLayer r:embed="rId3">
                    <a14:imgEffect>
                      <a14:saturation sat="0"/>
                    </a14:imgEffect>
                    <a14:imgEffect>
                      <a14:brightnessContrast bright="-65000" contrast="33000"/>
                    </a14:imgEffect>
                  </a14:imgLayer>
                </a14:imgProps>
              </a:ext>
              <a:ext uri="{28A0092B-C50C-407E-A947-70E740481C1C}">
                <a14:useLocalDpi xmlns:a14="http://schemas.microsoft.com/office/drawing/2010/main"/>
              </a:ext>
            </a:extLst>
          </a:blip>
          <a:srcRect/>
          <a:stretch>
            <a:fillRect/>
          </a:stretch>
        </p:blipFill>
        <p:spPr>
          <a:xfrm>
            <a:off x="-29462" y="0"/>
            <a:ext cx="12250923" cy="6891145"/>
          </a:xfrm>
          <a:prstGeom prst="rect">
            <a:avLst/>
          </a:prstGeom>
          <a:ln w="12700">
            <a:miter lim="400000"/>
          </a:ln>
        </p:spPr>
      </p:pic>
      <p:sp>
        <p:nvSpPr>
          <p:cNvPr id="2" name="Title 1">
            <a:extLst>
              <a:ext uri="{FF2B5EF4-FFF2-40B4-BE49-F238E27FC236}">
                <a16:creationId xmlns:a16="http://schemas.microsoft.com/office/drawing/2014/main" id="{296747B9-A975-E64D-91B4-B80AC0E7CA04}"/>
              </a:ext>
            </a:extLst>
          </p:cNvPr>
          <p:cNvSpPr>
            <a:spLocks noGrp="1"/>
          </p:cNvSpPr>
          <p:nvPr>
            <p:ph type="title"/>
          </p:nvPr>
        </p:nvSpPr>
        <p:spPr/>
        <p:txBody>
          <a:bodyPr>
            <a:normAutofit/>
          </a:bodyPr>
          <a:lstStyle/>
          <a:p>
            <a:r>
              <a:rPr lang="en-US" sz="3600" dirty="0" err="1">
                <a:solidFill>
                  <a:schemeClr val="accent2">
                    <a:lumMod val="60000"/>
                    <a:lumOff val="40000"/>
                  </a:schemeClr>
                </a:solidFill>
              </a:rPr>
              <a:t>mÉthodologIE</a:t>
            </a:r>
            <a:endParaRPr lang="en-US" sz="3600" dirty="0">
              <a:solidFill>
                <a:schemeClr val="accent2">
                  <a:lumMod val="60000"/>
                  <a:lumOff val="40000"/>
                </a:schemeClr>
              </a:solidFill>
            </a:endParaRPr>
          </a:p>
        </p:txBody>
      </p:sp>
      <p:sp>
        <p:nvSpPr>
          <p:cNvPr id="3" name="Content Placeholder 2">
            <a:extLst>
              <a:ext uri="{FF2B5EF4-FFF2-40B4-BE49-F238E27FC236}">
                <a16:creationId xmlns:a16="http://schemas.microsoft.com/office/drawing/2014/main" id="{5CD673AA-ADC9-764E-9D4F-B0F561D6201D}"/>
              </a:ext>
            </a:extLst>
          </p:cNvPr>
          <p:cNvSpPr>
            <a:spLocks noGrp="1"/>
          </p:cNvSpPr>
          <p:nvPr>
            <p:ph idx="1"/>
          </p:nvPr>
        </p:nvSpPr>
        <p:spPr>
          <a:xfrm>
            <a:off x="394251" y="1099929"/>
            <a:ext cx="11535318" cy="5207395"/>
          </a:xfrm>
          <a:noFill/>
        </p:spPr>
        <p:txBody>
          <a:bodyPr anchor="ctr">
            <a:noAutofit/>
          </a:bodyPr>
          <a:lstStyle/>
          <a:p>
            <a:pPr marL="0" indent="0">
              <a:buNone/>
            </a:pPr>
            <a:r>
              <a:rPr lang="fr-FR" sz="2000" dirty="0"/>
              <a:t>Le sondage a été mené en ligne du 24 au 30 avril 2019 auprès de 1 500 résidents canadiens âgés de 18 ans et plus. Un échantillon aléatoire de panélistes, choisi parmi un ensemble de panels partenaires sur la plateforme d’échange </a:t>
            </a:r>
            <a:r>
              <a:rPr lang="fr-FR" sz="2000" dirty="0" err="1"/>
              <a:t>Lucid</a:t>
            </a:r>
            <a:r>
              <a:rPr lang="fr-FR" sz="2000" dirty="0"/>
              <a:t>, a été invité à participer au sondage. Ces partenaires sont habituellement des panels de sondage à double acceptation, mélangés pour éviter de fausser les statistiques, ce qui pourrait se produire si tous les participants provenaient d’une seule source.</a:t>
            </a:r>
          </a:p>
          <a:p>
            <a:pPr marL="0" indent="0">
              <a:buNone/>
            </a:pPr>
            <a:endParaRPr lang="en-CA" sz="2000" dirty="0"/>
          </a:p>
          <a:p>
            <a:pPr marL="0" indent="0">
              <a:buNone/>
            </a:pPr>
            <a:r>
              <a:rPr lang="fr-CA" sz="2000" dirty="0"/>
              <a:t>La marge d’erreur pour un échantillon aléatoire comparable de même taille sur une base de probabilité est de +/‐ 2,53 %, 19 fois sur 20.</a:t>
            </a:r>
            <a:endParaRPr lang="en-CA" sz="2000" dirty="0"/>
          </a:p>
          <a:p>
            <a:pPr marL="0" indent="0">
              <a:buNone/>
            </a:pPr>
            <a:r>
              <a:rPr lang="en-CA" sz="2000" dirty="0"/>
              <a:t> </a:t>
            </a:r>
          </a:p>
          <a:p>
            <a:pPr marL="0" indent="0">
              <a:buNone/>
            </a:pPr>
            <a:r>
              <a:rPr lang="fr-FR" sz="2000" dirty="0"/>
              <a:t>Les chiffres ont été pondérés en fonction des données du recensement pour s’assurer que l’échantillon correspond à l’ensemble de la population du Canada, en fonction de l’âge, du sexe, du niveau d’éducation et de la région. L’addition des totaux pourrait ne pas égaler 100 %, car ceux-ci ont été arrondis.</a:t>
            </a:r>
            <a:endParaRPr lang="en-CA" sz="2000" dirty="0"/>
          </a:p>
        </p:txBody>
      </p:sp>
      <p:pic>
        <p:nvPicPr>
          <p:cNvPr id="7" name="SPARK-Abacus-Logo-2017-EN2_logo-white.png" descr="SPARK-Abacus-Logo-2017-EN2_logo-white.png">
            <a:extLst>
              <a:ext uri="{FF2B5EF4-FFF2-40B4-BE49-F238E27FC236}">
                <a16:creationId xmlns:a16="http://schemas.microsoft.com/office/drawing/2014/main" id="{A05825FE-2BEB-45B1-B85B-63CA5960143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93235" y="6307325"/>
            <a:ext cx="1519723" cy="366348"/>
          </a:xfrm>
          <a:prstGeom prst="rect">
            <a:avLst/>
          </a:prstGeom>
          <a:ln w="12700">
            <a:miter lim="400000"/>
          </a:ln>
        </p:spPr>
      </p:pic>
    </p:spTree>
    <p:extLst>
      <p:ext uri="{BB962C8B-B14F-4D97-AF65-F5344CB8AC3E}">
        <p14:creationId xmlns:p14="http://schemas.microsoft.com/office/powerpoint/2010/main" val="110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1</a:t>
            </a:r>
            <a:r>
              <a:rPr lang="en-CA" sz="5400" baseline="30000" dirty="0">
                <a:solidFill>
                  <a:schemeClr val="bg1"/>
                </a:solidFill>
                <a:latin typeface="Avenir Black" panose="020B0803020203020204" pitchFamily="34" charset="0"/>
              </a:rPr>
              <a:t>re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L’ÉDUCATION POSTSECONDAIRE REND LE CANADA MEILLEUR</a:t>
            </a:r>
            <a:endParaRPr lang="en-CA" sz="40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243811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rmAutofit/>
          </a:bodyPr>
          <a:lstStyle/>
          <a:p>
            <a:r>
              <a:rPr lang="fr-CA" dirty="0"/>
              <a:t>IMPACT SUR L’ORIENTATION DU CANADA</a:t>
            </a:r>
            <a:endParaRPr lang="en-US"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CA" dirty="0"/>
              <a:t>Estimez-vous de manière générale que les organisations ci-dessous ont un impact très positif, essentiellement positif, essentiellement négatif ou très négatif sur la façon dont les choses se passent dans ce pays, ou estimez-vous qu’elle n’ont aucun impact?</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355820818"/>
              </p:ext>
            </p:extLst>
          </p:nvPr>
        </p:nvGraphicFramePr>
        <p:xfrm>
          <a:off x="232541" y="979363"/>
          <a:ext cx="10871639" cy="50449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le 1">
            <a:extLst>
              <a:ext uri="{FF2B5EF4-FFF2-40B4-BE49-F238E27FC236}">
                <a16:creationId xmlns:a16="http://schemas.microsoft.com/office/drawing/2014/main" id="{0511922E-51AF-467D-B6D6-6F7C7D0B74A8}"/>
              </a:ext>
            </a:extLst>
          </p:cNvPr>
          <p:cNvGraphicFramePr>
            <a:graphicFrameLocks noGrp="1"/>
          </p:cNvGraphicFramePr>
          <p:nvPr>
            <p:extLst>
              <p:ext uri="{D42A27DB-BD31-4B8C-83A1-F6EECF244321}">
                <p14:modId xmlns:p14="http://schemas.microsoft.com/office/powerpoint/2010/main" val="38646875"/>
              </p:ext>
            </p:extLst>
          </p:nvPr>
        </p:nvGraphicFramePr>
        <p:xfrm>
          <a:off x="9873232" y="1197859"/>
          <a:ext cx="849223" cy="4245505"/>
        </p:xfrm>
        <a:graphic>
          <a:graphicData uri="http://schemas.openxmlformats.org/drawingml/2006/table">
            <a:tbl>
              <a:tblPr firstRow="1" bandRow="1">
                <a:tableStyleId>{2D5ABB26-0587-4C30-8999-92F81FD0307C}</a:tableStyleId>
              </a:tblPr>
              <a:tblGrid>
                <a:gridCol w="849223">
                  <a:extLst>
                    <a:ext uri="{9D8B030D-6E8A-4147-A177-3AD203B41FA5}">
                      <a16:colId xmlns:a16="http://schemas.microsoft.com/office/drawing/2014/main" val="1591271822"/>
                    </a:ext>
                  </a:extLst>
                </a:gridCol>
              </a:tblGrid>
              <a:tr h="385955">
                <a:tc>
                  <a:txBody>
                    <a:bodyPr/>
                    <a:lstStyle/>
                    <a:p>
                      <a:pPr algn="ctr" fontAlgn="ctr"/>
                      <a:r>
                        <a:rPr lang="en-CA" sz="1800" b="0" i="0" u="none" strike="noStrike" dirty="0">
                          <a:solidFill>
                            <a:srgbClr val="000000"/>
                          </a:solidFill>
                          <a:effectLst/>
                          <a:latin typeface="Avenir Black" panose="02000503020000020003" pitchFamily="2" charset="0"/>
                        </a:rPr>
                        <a:t>78 %</a:t>
                      </a:r>
                    </a:p>
                  </a:txBody>
                  <a:tcPr marL="9525" marR="9525" marT="9525" marB="0" anchor="ctr"/>
                </a:tc>
                <a:extLst>
                  <a:ext uri="{0D108BD9-81ED-4DB2-BD59-A6C34878D82A}">
                    <a16:rowId xmlns:a16="http://schemas.microsoft.com/office/drawing/2014/main" val="4263452519"/>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76 %</a:t>
                      </a:r>
                    </a:p>
                  </a:txBody>
                  <a:tcPr marL="9525" marR="9525" marT="9525" marB="0" anchor="ctr"/>
                </a:tc>
                <a:extLst>
                  <a:ext uri="{0D108BD9-81ED-4DB2-BD59-A6C34878D82A}">
                    <a16:rowId xmlns:a16="http://schemas.microsoft.com/office/drawing/2014/main" val="1644533511"/>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76 %</a:t>
                      </a:r>
                    </a:p>
                  </a:txBody>
                  <a:tcPr marL="9525" marR="9525" marT="9525" marB="0" anchor="ctr"/>
                </a:tc>
                <a:extLst>
                  <a:ext uri="{0D108BD9-81ED-4DB2-BD59-A6C34878D82A}">
                    <a16:rowId xmlns:a16="http://schemas.microsoft.com/office/drawing/2014/main" val="4254355125"/>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74 %</a:t>
                      </a:r>
                    </a:p>
                  </a:txBody>
                  <a:tcPr marL="9525" marR="9525" marT="9525" marB="0" anchor="ctr"/>
                </a:tc>
                <a:extLst>
                  <a:ext uri="{0D108BD9-81ED-4DB2-BD59-A6C34878D82A}">
                    <a16:rowId xmlns:a16="http://schemas.microsoft.com/office/drawing/2014/main" val="3933662654"/>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72 %</a:t>
                      </a:r>
                    </a:p>
                  </a:txBody>
                  <a:tcPr marL="9525" marR="9525" marT="9525" marB="0" anchor="ctr"/>
                </a:tc>
                <a:extLst>
                  <a:ext uri="{0D108BD9-81ED-4DB2-BD59-A6C34878D82A}">
                    <a16:rowId xmlns:a16="http://schemas.microsoft.com/office/drawing/2014/main" val="198434914"/>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68 %</a:t>
                      </a:r>
                    </a:p>
                  </a:txBody>
                  <a:tcPr marL="9525" marR="9525" marT="9525" marB="0" anchor="ctr"/>
                </a:tc>
                <a:extLst>
                  <a:ext uri="{0D108BD9-81ED-4DB2-BD59-A6C34878D82A}">
                    <a16:rowId xmlns:a16="http://schemas.microsoft.com/office/drawing/2014/main" val="296548321"/>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55 %</a:t>
                      </a:r>
                    </a:p>
                  </a:txBody>
                  <a:tcPr marL="9525" marR="9525" marT="9525" marB="0" anchor="ctr"/>
                </a:tc>
                <a:extLst>
                  <a:ext uri="{0D108BD9-81ED-4DB2-BD59-A6C34878D82A}">
                    <a16:rowId xmlns:a16="http://schemas.microsoft.com/office/drawing/2014/main" val="130191399"/>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49 %</a:t>
                      </a:r>
                    </a:p>
                  </a:txBody>
                  <a:tcPr marL="9525" marR="9525" marT="9525" marB="0" anchor="ctr"/>
                </a:tc>
                <a:extLst>
                  <a:ext uri="{0D108BD9-81ED-4DB2-BD59-A6C34878D82A}">
                    <a16:rowId xmlns:a16="http://schemas.microsoft.com/office/drawing/2014/main" val="1653243922"/>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49 %</a:t>
                      </a:r>
                    </a:p>
                  </a:txBody>
                  <a:tcPr marL="9525" marR="9525" marT="9525" marB="0" anchor="ctr"/>
                </a:tc>
                <a:extLst>
                  <a:ext uri="{0D108BD9-81ED-4DB2-BD59-A6C34878D82A}">
                    <a16:rowId xmlns:a16="http://schemas.microsoft.com/office/drawing/2014/main" val="3943689809"/>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46 %</a:t>
                      </a:r>
                    </a:p>
                  </a:txBody>
                  <a:tcPr marL="9525" marR="9525" marT="9525" marB="0" anchor="ctr"/>
                </a:tc>
                <a:extLst>
                  <a:ext uri="{0D108BD9-81ED-4DB2-BD59-A6C34878D82A}">
                    <a16:rowId xmlns:a16="http://schemas.microsoft.com/office/drawing/2014/main" val="1905460792"/>
                  </a:ext>
                </a:extLst>
              </a:tr>
              <a:tr h="385955">
                <a:tc>
                  <a:txBody>
                    <a:bodyPr/>
                    <a:lstStyle/>
                    <a:p>
                      <a:pPr algn="ctr" fontAlgn="ctr"/>
                      <a:r>
                        <a:rPr lang="en-CA" sz="1800" b="0" i="0" u="none" strike="noStrike" dirty="0">
                          <a:solidFill>
                            <a:srgbClr val="000000"/>
                          </a:solidFill>
                          <a:effectLst/>
                          <a:latin typeface="Avenir Black" panose="02000503020000020003" pitchFamily="2" charset="0"/>
                        </a:rPr>
                        <a:t>40 %</a:t>
                      </a:r>
                    </a:p>
                  </a:txBody>
                  <a:tcPr marL="9525" marR="9525" marT="9525" marB="0" anchor="ctr"/>
                </a:tc>
                <a:extLst>
                  <a:ext uri="{0D108BD9-81ED-4DB2-BD59-A6C34878D82A}">
                    <a16:rowId xmlns:a16="http://schemas.microsoft.com/office/drawing/2014/main" val="1601358408"/>
                  </a:ext>
                </a:extLst>
              </a:tr>
            </a:tbl>
          </a:graphicData>
        </a:graphic>
      </p:graphicFrame>
      <p:sp>
        <p:nvSpPr>
          <p:cNvPr id="3" name="TextBox 2">
            <a:extLst>
              <a:ext uri="{FF2B5EF4-FFF2-40B4-BE49-F238E27FC236}">
                <a16:creationId xmlns:a16="http://schemas.microsoft.com/office/drawing/2014/main" id="{6F8B594D-33B6-46C2-94D6-482E9C8556E5}"/>
              </a:ext>
            </a:extLst>
          </p:cNvPr>
          <p:cNvSpPr txBox="1"/>
          <p:nvPr/>
        </p:nvSpPr>
        <p:spPr>
          <a:xfrm>
            <a:off x="9884934" y="915264"/>
            <a:ext cx="738344"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b="0" i="0" u="none" strike="noStrike" kern="1200" cap="none" spc="0" normalizeH="0" baseline="0" noProof="0" dirty="0" err="1">
                <a:ln>
                  <a:noFill/>
                </a:ln>
                <a:solidFill>
                  <a:prstClr val="black"/>
                </a:solidFill>
                <a:effectLst/>
                <a:uLnTx/>
                <a:uFillTx/>
                <a:latin typeface="Avenir Black" panose="020B0803020203020204" pitchFamily="34" charset="0"/>
                <a:ea typeface="+mn-ea"/>
                <a:cs typeface="+mn-cs"/>
              </a:rPr>
              <a:t>Positif</a:t>
            </a:r>
            <a:endParaRPr kumimoji="0" lang="en-CA"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352642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8434-F0E7-F341-B626-ED793A956D47}"/>
              </a:ext>
            </a:extLst>
          </p:cNvPr>
          <p:cNvSpPr>
            <a:spLocks noGrp="1"/>
          </p:cNvSpPr>
          <p:nvPr>
            <p:ph type="title"/>
          </p:nvPr>
        </p:nvSpPr>
        <p:spPr>
          <a:xfrm>
            <a:off x="394251" y="272661"/>
            <a:ext cx="11634197" cy="934277"/>
          </a:xfrm>
        </p:spPr>
        <p:txBody>
          <a:bodyPr>
            <a:noAutofit/>
          </a:bodyPr>
          <a:lstStyle/>
          <a:p>
            <a:r>
              <a:rPr lang="fr-CA" sz="3000" dirty="0"/>
              <a:t>Le fait d’afficher un taux de scolarisation postsecondaire élevé fait-il du Canada un meilleur endroit où vivre?</a:t>
            </a:r>
            <a:endParaRPr lang="en-US" sz="3000" dirty="0"/>
          </a:p>
        </p:txBody>
      </p:sp>
      <p:sp>
        <p:nvSpPr>
          <p:cNvPr id="4" name="Text Placeholder 3">
            <a:extLst>
              <a:ext uri="{FF2B5EF4-FFF2-40B4-BE49-F238E27FC236}">
                <a16:creationId xmlns:a16="http://schemas.microsoft.com/office/drawing/2014/main" id="{705A865A-6F66-7A4A-A6D3-425B29153772}"/>
              </a:ext>
            </a:extLst>
          </p:cNvPr>
          <p:cNvSpPr>
            <a:spLocks noGrp="1"/>
          </p:cNvSpPr>
          <p:nvPr>
            <p:ph type="body" sz="quarter" idx="13"/>
          </p:nvPr>
        </p:nvSpPr>
        <p:spPr/>
        <p:txBody>
          <a:bodyPr/>
          <a:lstStyle/>
          <a:p>
            <a:r>
              <a:rPr lang="fr-CA" dirty="0"/>
              <a:t>À l’heure actuelle, le Canada compte la plus grande proportion de diplômés postsecondaires parmi les pays comparables dans le monde entier. Pensez-vous que cela fait du Canada un meilleur endroit ou un moins bon endroit où vivre, ou pensez-vous que cela n’a pas vraiment d’incidence?</a:t>
            </a:r>
            <a:endParaRPr lang="en-CA" dirty="0"/>
          </a:p>
        </p:txBody>
      </p:sp>
      <p:graphicFrame>
        <p:nvGraphicFramePr>
          <p:cNvPr id="5" name="Content Placeholder 4">
            <a:extLst>
              <a:ext uri="{FF2B5EF4-FFF2-40B4-BE49-F238E27FC236}">
                <a16:creationId xmlns:a16="http://schemas.microsoft.com/office/drawing/2014/main" id="{1D019F7D-A024-E341-AC22-EBF3423F5C58}"/>
              </a:ext>
            </a:extLst>
          </p:cNvPr>
          <p:cNvGraphicFramePr>
            <a:graphicFrameLocks noGrp="1"/>
          </p:cNvGraphicFramePr>
          <p:nvPr>
            <p:ph idx="1"/>
            <p:extLst>
              <p:ext uri="{D42A27DB-BD31-4B8C-83A1-F6EECF244321}">
                <p14:modId xmlns:p14="http://schemas.microsoft.com/office/powerpoint/2010/main" val="3093517989"/>
              </p:ext>
            </p:extLst>
          </p:nvPr>
        </p:nvGraphicFramePr>
        <p:xfrm>
          <a:off x="460918" y="1018478"/>
          <a:ext cx="6497444" cy="47203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170A690-34ED-4C8F-B4E0-CA41DE855C53}"/>
              </a:ext>
            </a:extLst>
          </p:cNvPr>
          <p:cNvSpPr txBox="1"/>
          <p:nvPr/>
        </p:nvSpPr>
        <p:spPr>
          <a:xfrm>
            <a:off x="7292387" y="2397948"/>
            <a:ext cx="4402036" cy="2062103"/>
          </a:xfrm>
          <a:prstGeom prst="rect">
            <a:avLst/>
          </a:prstGeom>
          <a:noFill/>
          <a:ln>
            <a:noFill/>
          </a:ln>
        </p:spPr>
        <p:txBody>
          <a:bodyPr wrap="square" rtlCol="0">
            <a:spAutoFit/>
          </a:bodyPr>
          <a:lstStyle/>
          <a:p>
            <a:pPr lvl="0">
              <a:defRPr/>
            </a:pPr>
            <a:r>
              <a:rPr lang="fr-FR" sz="1600" dirty="0">
                <a:solidFill>
                  <a:prstClr val="black"/>
                </a:solidFill>
                <a:latin typeface="Avenir Black" panose="020B0803020203020204" pitchFamily="34" charset="0"/>
              </a:rPr>
              <a:t>Lorsqu’on demande aux répondants, après leur avoir dit que le Canada compte la plus grande proportion de diplômés postsecondaires parmi les pays comparables, quel impact ce constat peut avoir sur la perception du Canada comme endroit où vivre, les deux tiers estiment que cela fait du Canada un meilleur endroit où vivre.</a:t>
            </a:r>
            <a:endParaRPr lang="en-CA" sz="1600" dirty="0">
              <a:solidFill>
                <a:prstClr val="black"/>
              </a:solidFill>
              <a:latin typeface="Avenir Black" panose="020B08030202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6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13035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r>
              <a:rPr lang="fr-FR" sz="2400" dirty="0"/>
              <a:t>SI 75 % DES CANADIENS DÉTENAIENT UN DIPLÔME D’ÉTUDES POSTSECONDAIRES, QUELLE INCIDENCE CELA AURAIT-IL SUR…</a:t>
            </a:r>
            <a:endParaRPr lang="en-US" sz="24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FR" dirty="0"/>
              <a:t>En 2016, un peu plus de la moitié des Canadiens âgés de 25 à 64 ans avaient obtenu un diplôme d’études postsecondaires. Imaginez maintenant si le Canada visait à ce que, d’ici 2050, 3 Canadiens sur 4 aient poursuivi des études postsecondaires. Croyez-vous que les résultats affichés en fonction des indicateurs suivants seraient meilleurs ou pires?</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2381947449"/>
              </p:ext>
            </p:extLst>
          </p:nvPr>
        </p:nvGraphicFramePr>
        <p:xfrm>
          <a:off x="521746" y="978946"/>
          <a:ext cx="8732613" cy="47598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DE95ADB9-1F25-46D9-BAB1-7F13E2EDC945}"/>
              </a:ext>
            </a:extLst>
          </p:cNvPr>
          <p:cNvSpPr txBox="1"/>
          <p:nvPr/>
        </p:nvSpPr>
        <p:spPr>
          <a:xfrm>
            <a:off x="9216931" y="1820629"/>
            <a:ext cx="2811517" cy="2492990"/>
          </a:xfrm>
          <a:prstGeom prst="rect">
            <a:avLst/>
          </a:prstGeom>
          <a:noFill/>
        </p:spPr>
        <p:txBody>
          <a:bodyPr wrap="square" rtlCol="0">
            <a:spAutoFit/>
          </a:bodyPr>
          <a:lstStyle/>
          <a:p>
            <a:pPr lvl="0">
              <a:defRPr/>
            </a:pPr>
            <a:r>
              <a:rPr lang="fr-FR" sz="1200" dirty="0">
                <a:solidFill>
                  <a:prstClr val="black"/>
                </a:solidFill>
                <a:latin typeface="Avenir Black" panose="020B0803020203020204" pitchFamily="34" charset="0"/>
              </a:rPr>
              <a:t>Lorsqu’on demande aux répondants d’imaginer un pays où 3 personnes sur 4 détiennent un diplôme d’études postsecondaires, la plupart croient que, par rapport à une série d’indicateurs proposés, la situation serait meilleure.</a:t>
            </a:r>
          </a:p>
          <a:p>
            <a:pPr lvl="0">
              <a:defRPr/>
            </a:pPr>
            <a:endParaRPr lang="en-CA" sz="1200" dirty="0">
              <a:solidFill>
                <a:prstClr val="black"/>
              </a:solidFill>
              <a:latin typeface="Avenir Black" panose="020B0803020203020204" pitchFamily="34" charset="0"/>
            </a:endParaRPr>
          </a:p>
          <a:p>
            <a:pPr lvl="0">
              <a:defRPr/>
            </a:pPr>
            <a:r>
              <a:rPr lang="fr-FR" sz="1200" dirty="0">
                <a:solidFill>
                  <a:prstClr val="black"/>
                </a:solidFill>
                <a:latin typeface="Avenir Black" panose="020B0803020203020204" pitchFamily="34" charset="0"/>
              </a:rPr>
              <a:t>C’est particulièrement vrai pour les inventions et les découvertes scientifiques attribuables à des Canadiens, la compétitivité économique du Canada et la capacité du Canada à réagir aux changements dans l’économie.</a:t>
            </a:r>
            <a:endParaRPr kumimoji="0" lang="en-CA" sz="12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302225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Stock-667207410.jpg" descr="iStock-667207410.jpg">
            <a:extLst>
              <a:ext uri="{FF2B5EF4-FFF2-40B4-BE49-F238E27FC236}">
                <a16:creationId xmlns:a16="http://schemas.microsoft.com/office/drawing/2014/main" id="{B29E14FE-36BE-4511-8EEC-0C6C63E3F502}"/>
              </a:ext>
            </a:extLst>
          </p:cNvPr>
          <p:cNvPicPr>
            <a:picLocks noChangeAspect="1"/>
          </p:cNvPicPr>
          <p:nvPr/>
        </p:nvPicPr>
        <p:blipFill>
          <a:blip r:embed="rId3" cstate="email">
            <a:alphaModFix amt="69542"/>
            <a:extLst>
              <a:ext uri="{28A0092B-C50C-407E-A947-70E740481C1C}">
                <a14:useLocalDpi xmlns:a14="http://schemas.microsoft.com/office/drawing/2010/main"/>
              </a:ext>
            </a:extLst>
          </a:blip>
          <a:srcRect/>
          <a:stretch>
            <a:fillRect/>
          </a:stretch>
        </p:blipFill>
        <p:spPr>
          <a:xfrm>
            <a:off x="-26831" y="-33145"/>
            <a:ext cx="12250923" cy="6891145"/>
          </a:xfrm>
          <a:prstGeom prst="rect">
            <a:avLst/>
          </a:prstGeom>
          <a:ln w="12700">
            <a:miter lim="400000"/>
          </a:ln>
        </p:spPr>
      </p:pic>
      <p:sp>
        <p:nvSpPr>
          <p:cNvPr id="2" name="Title 1"/>
          <p:cNvSpPr>
            <a:spLocks noGrp="1"/>
          </p:cNvSpPr>
          <p:nvPr>
            <p:ph type="title"/>
          </p:nvPr>
        </p:nvSpPr>
        <p:spPr>
          <a:xfrm>
            <a:off x="575628" y="2368311"/>
            <a:ext cx="11301730" cy="2088232"/>
          </a:xfrm>
        </p:spPr>
        <p:txBody>
          <a:bodyPr>
            <a:noAutofit/>
          </a:bodyPr>
          <a:lstStyle/>
          <a:p>
            <a:pPr algn="ctr"/>
            <a:r>
              <a:rPr lang="en-CA" sz="5400" dirty="0">
                <a:solidFill>
                  <a:schemeClr val="bg1"/>
                </a:solidFill>
                <a:latin typeface="Avenir Black" panose="020B0803020203020204" pitchFamily="34" charset="0"/>
              </a:rPr>
              <a:t>2</a:t>
            </a:r>
            <a:r>
              <a:rPr lang="en-CA" sz="5400" baseline="30000" dirty="0">
                <a:solidFill>
                  <a:schemeClr val="bg1"/>
                </a:solidFill>
                <a:latin typeface="Avenir Black" panose="020B0803020203020204" pitchFamily="34" charset="0"/>
              </a:rPr>
              <a:t>e</a:t>
            </a:r>
            <a:r>
              <a:rPr lang="en-CA" sz="5400" dirty="0">
                <a:solidFill>
                  <a:schemeClr val="bg1"/>
                </a:solidFill>
                <a:latin typeface="Avenir Black" panose="020B0803020203020204" pitchFamily="34" charset="0"/>
              </a:rPr>
              <a:t> CONSTATATION : </a:t>
            </a:r>
            <a:r>
              <a:rPr lang="fr-FR" sz="5400" dirty="0">
                <a:solidFill>
                  <a:schemeClr val="bg2"/>
                </a:solidFill>
                <a:latin typeface="Avenir Black" panose="020B0803020203020204" pitchFamily="34" charset="0"/>
              </a:rPr>
              <a:t>LES CANADIENS RECONNAISSENT LA VALEUR DE L’ÉDUCATION POSTSECONDAIRE SUR LES PLANS INDIVIDUEL, LOCAL ET NATIONAL</a:t>
            </a:r>
            <a:endParaRPr lang="en-CA" sz="4000" dirty="0">
              <a:solidFill>
                <a:schemeClr val="bg2"/>
              </a:solidFill>
              <a:latin typeface="Avenir Black" panose="020B0803020203020204" pitchFamily="34" charset="0"/>
            </a:endParaRPr>
          </a:p>
        </p:txBody>
      </p:sp>
      <p:pic>
        <p:nvPicPr>
          <p:cNvPr id="26" name="Picture 25" descr="A close up of a sign&#10;&#10;Description generated with very high confidence">
            <a:extLst>
              <a:ext uri="{FF2B5EF4-FFF2-40B4-BE49-F238E27FC236}">
                <a16:creationId xmlns:a16="http://schemas.microsoft.com/office/drawing/2014/main" id="{7D4EAD2A-83CE-44B2-B1C1-AE8AD7FBD9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7342" y="6356149"/>
            <a:ext cx="1279788" cy="308508"/>
          </a:xfrm>
          <a:prstGeom prst="rect">
            <a:avLst/>
          </a:prstGeom>
        </p:spPr>
      </p:pic>
    </p:spTree>
    <p:extLst>
      <p:ext uri="{BB962C8B-B14F-4D97-AF65-F5344CB8AC3E}">
        <p14:creationId xmlns:p14="http://schemas.microsoft.com/office/powerpoint/2010/main" val="3128819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r>
              <a:rPr lang="fr-FR" sz="2400" dirty="0"/>
              <a:t>COMMENT LES ÉTABLISSEMENTS POSTSECONDAIRES CONTRIBUENT-ILS À LA RÉSOLUTION DE PROBLÈMES?</a:t>
            </a:r>
            <a:endParaRPr lang="en-US" sz="24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CA" dirty="0"/>
              <a:t>Ci-dessous figure une liste des mesures que les établissements postsecondaires pourraient prendre pour aider à régler les problèmes mentionnés précédemment. Selon vous, les éléments ci-après sont-ils très utiles, quelque peu utiles, un peu utiles seulement ou pas du tout utiles?</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2248008869"/>
              </p:ext>
            </p:extLst>
          </p:nvPr>
        </p:nvGraphicFramePr>
        <p:xfrm>
          <a:off x="596153" y="1097615"/>
          <a:ext cx="10999694" cy="47598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2384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A28D4-B89E-2140-82D3-000FC5CAF65E}"/>
              </a:ext>
            </a:extLst>
          </p:cNvPr>
          <p:cNvSpPr>
            <a:spLocks noGrp="1"/>
          </p:cNvSpPr>
          <p:nvPr>
            <p:ph type="title"/>
          </p:nvPr>
        </p:nvSpPr>
        <p:spPr/>
        <p:txBody>
          <a:bodyPr>
            <a:noAutofit/>
          </a:bodyPr>
          <a:lstStyle/>
          <a:p>
            <a:r>
              <a:rPr lang="en-CA" sz="3600" dirty="0"/>
              <a:t>UTILITÉ D’UNE FORMATION POSTSECONDAIRE</a:t>
            </a:r>
            <a:endParaRPr lang="en-US" sz="3600" dirty="0"/>
          </a:p>
        </p:txBody>
      </p:sp>
      <p:sp>
        <p:nvSpPr>
          <p:cNvPr id="6" name="Text Placeholder 5">
            <a:extLst>
              <a:ext uri="{FF2B5EF4-FFF2-40B4-BE49-F238E27FC236}">
                <a16:creationId xmlns:a16="http://schemas.microsoft.com/office/drawing/2014/main" id="{1A077AC0-D729-354B-B68A-4BDCDF2668DC}"/>
              </a:ext>
            </a:extLst>
          </p:cNvPr>
          <p:cNvSpPr>
            <a:spLocks noGrp="1"/>
          </p:cNvSpPr>
          <p:nvPr>
            <p:ph type="body" sz="quarter" idx="13"/>
          </p:nvPr>
        </p:nvSpPr>
        <p:spPr>
          <a:xfrm>
            <a:off x="394251" y="5855167"/>
            <a:ext cx="9118600" cy="934276"/>
          </a:xfrm>
        </p:spPr>
        <p:txBody>
          <a:bodyPr/>
          <a:lstStyle/>
          <a:p>
            <a:r>
              <a:rPr lang="fr-CA" dirty="0"/>
              <a:t>À votre vis, l’acquisition d’une formation postsecondaire est-elle d’une utilité très grande, grande, acceptable, restreinte ou quasi nulle pour permettre aux diplômés d’atteindre les aspirations suivantes?</a:t>
            </a:r>
            <a:endParaRPr lang="en-CA" dirty="0"/>
          </a:p>
        </p:txBody>
      </p:sp>
      <p:graphicFrame>
        <p:nvGraphicFramePr>
          <p:cNvPr id="8" name="Content Placeholder 4">
            <a:extLst>
              <a:ext uri="{FF2B5EF4-FFF2-40B4-BE49-F238E27FC236}">
                <a16:creationId xmlns:a16="http://schemas.microsoft.com/office/drawing/2014/main" id="{6D870E36-0A7C-2B4C-994D-237FEF5B48E1}"/>
              </a:ext>
            </a:extLst>
          </p:cNvPr>
          <p:cNvGraphicFramePr>
            <a:graphicFrameLocks noGrp="1"/>
          </p:cNvGraphicFramePr>
          <p:nvPr>
            <p:ph idx="1"/>
            <p:extLst>
              <p:ext uri="{D42A27DB-BD31-4B8C-83A1-F6EECF244321}">
                <p14:modId xmlns:p14="http://schemas.microsoft.com/office/powerpoint/2010/main" val="740757157"/>
              </p:ext>
            </p:extLst>
          </p:nvPr>
        </p:nvGraphicFramePr>
        <p:xfrm>
          <a:off x="521746" y="867104"/>
          <a:ext cx="8527661" cy="513430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1C040B20-2597-464A-9C73-F316CA186E7A}"/>
              </a:ext>
            </a:extLst>
          </p:cNvPr>
          <p:cNvSpPr txBox="1"/>
          <p:nvPr/>
        </p:nvSpPr>
        <p:spPr>
          <a:xfrm>
            <a:off x="9049407" y="1179491"/>
            <a:ext cx="2879192" cy="2862322"/>
          </a:xfrm>
          <a:prstGeom prst="rect">
            <a:avLst/>
          </a:prstGeom>
          <a:noFill/>
        </p:spPr>
        <p:txBody>
          <a:bodyPr wrap="square" rtlCol="0">
            <a:spAutoFit/>
          </a:bodyPr>
          <a:lstStyle/>
          <a:p>
            <a:pPr lvl="0">
              <a:defRPr/>
            </a:pPr>
            <a:r>
              <a:rPr lang="fr-FR" sz="1200" dirty="0">
                <a:solidFill>
                  <a:prstClr val="black"/>
                </a:solidFill>
                <a:latin typeface="Avenir Black" panose="020B0803020203020204" pitchFamily="34" charset="0"/>
              </a:rPr>
              <a:t>Dans l’ensemble, la plupart des Canadiens croient que l’acquisition d’une formation postsecondaire produit des résultats positifs pour les diplômés.</a:t>
            </a:r>
          </a:p>
          <a:p>
            <a:pPr lvl="0">
              <a:defRPr/>
            </a:pPr>
            <a:endParaRPr lang="en-CA" sz="1200" dirty="0">
              <a:solidFill>
                <a:prstClr val="black"/>
              </a:solidFill>
              <a:latin typeface="Avenir Black" panose="020B0803020203020204" pitchFamily="34" charset="0"/>
            </a:endParaRPr>
          </a:p>
          <a:p>
            <a:pPr lvl="0">
              <a:defRPr/>
            </a:pPr>
            <a:r>
              <a:rPr lang="fr-FR" sz="1200" dirty="0">
                <a:solidFill>
                  <a:prstClr val="black"/>
                </a:solidFill>
                <a:latin typeface="Avenir Black" panose="020B0803020203020204" pitchFamily="34" charset="0"/>
              </a:rPr>
              <a:t>Les répondants sont d’avis qu’une formation postsecondaire aide effectivement les gens à poursuivre un apprentissage permanent, à trouver un bon emploi bien rémunéré et à monter dans l’échelle économique.</a:t>
            </a:r>
          </a:p>
          <a:p>
            <a:pPr lvl="0">
              <a:defRPr/>
            </a:pPr>
            <a:endParaRPr lang="en-CA" sz="1200" dirty="0">
              <a:solidFill>
                <a:prstClr val="black"/>
              </a:solidFill>
              <a:latin typeface="Avenir Black" panose="020B0803020203020204" pitchFamily="34" charset="0"/>
            </a:endParaRPr>
          </a:p>
          <a:p>
            <a:pPr lvl="0">
              <a:defRPr/>
            </a:pPr>
            <a:r>
              <a:rPr lang="fr-FR" sz="1200" dirty="0">
                <a:solidFill>
                  <a:prstClr val="black"/>
                </a:solidFill>
                <a:latin typeface="Avenir Black" panose="020B0803020203020204" pitchFamily="34" charset="0"/>
              </a:rPr>
              <a:t>De même, une telle formation les prépare à l’économie de l’avenir, les aide à acquérir une certaine sécurité financière et à aspirer à une vie plus prévisible.</a:t>
            </a:r>
            <a:endParaRPr kumimoji="0" lang="en-CA" sz="1200" b="0" i="0" u="none" strike="noStrike" kern="1200" cap="none" spc="0" normalizeH="0" baseline="0" noProof="0" dirty="0">
              <a:ln>
                <a:noFill/>
              </a:ln>
              <a:solidFill>
                <a:prstClr val="black"/>
              </a:solidFill>
              <a:effectLst/>
              <a:uLnTx/>
              <a:uFillTx/>
              <a:latin typeface="Avenir Black" panose="020B0803020203020204" pitchFamily="34" charset="0"/>
              <a:ea typeface="+mn-ea"/>
              <a:cs typeface="+mn-cs"/>
            </a:endParaRPr>
          </a:p>
        </p:txBody>
      </p:sp>
    </p:spTree>
    <p:extLst>
      <p:ext uri="{BB962C8B-B14F-4D97-AF65-F5344CB8AC3E}">
        <p14:creationId xmlns:p14="http://schemas.microsoft.com/office/powerpoint/2010/main" val="34003871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Abacus 2017">
  <a:themeElements>
    <a:clrScheme name="Abacus 2017">
      <a:dk1>
        <a:sysClr val="windowText" lastClr="000000"/>
      </a:dk1>
      <a:lt1>
        <a:sysClr val="window" lastClr="FFFFFF"/>
      </a:lt1>
      <a:dk2>
        <a:srgbClr val="5E7775"/>
      </a:dk2>
      <a:lt2>
        <a:srgbClr val="94D60A"/>
      </a:lt2>
      <a:accent1>
        <a:srgbClr val="9BB0AE"/>
      </a:accent1>
      <a:accent2>
        <a:srgbClr val="6FA007"/>
      </a:accent2>
      <a:accent3>
        <a:srgbClr val="FF0000"/>
      </a:accent3>
      <a:accent4>
        <a:srgbClr val="C00000"/>
      </a:accent4>
      <a:accent5>
        <a:srgbClr val="00B0F0"/>
      </a:accent5>
      <a:accent6>
        <a:srgbClr val="0070C0"/>
      </a:accent6>
      <a:hlink>
        <a:srgbClr val="FF9900"/>
      </a:hlink>
      <a:folHlink>
        <a:srgbClr val="9966FF"/>
      </a:folHlink>
    </a:clrScheme>
    <a:fontScheme name="Abacus 2017">
      <a:majorFont>
        <a:latin typeface="Avenir Heavy"/>
        <a:ea typeface=""/>
        <a:cs typeface=""/>
      </a:majorFont>
      <a:minorFont>
        <a:latin typeface="Avenir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acus 2017" id="{775EB688-1210-4D9D-BA94-A43F546784A4}" vid="{C30F7EDC-60E3-4F92-90A4-DDA7C1A9E7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Abacus 2017</Template>
  <TotalTime>11164</TotalTime>
  <Words>1249</Words>
  <Application>Microsoft Macintosh PowerPoint</Application>
  <PresentationFormat>Widescreen</PresentationFormat>
  <Paragraphs>91</Paragraphs>
  <Slides>17</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Avenir Black</vt:lpstr>
      <vt:lpstr>Avenir Book</vt:lpstr>
      <vt:lpstr>Avenir Heavy</vt:lpstr>
      <vt:lpstr>Avenir Medium</vt:lpstr>
      <vt:lpstr>Calibri</vt:lpstr>
      <vt:lpstr>Helvetica Neue Light</vt:lpstr>
      <vt:lpstr>Helvetica Neue Medium</vt:lpstr>
      <vt:lpstr>Abacus 2017</vt:lpstr>
      <vt:lpstr>PowerPoint Presentation</vt:lpstr>
      <vt:lpstr>mÉthodologIE</vt:lpstr>
      <vt:lpstr>1re CONSTATATION : L’ÉDUCATION POSTSECONDAIRE REND LE CANADA MEILLEUR</vt:lpstr>
      <vt:lpstr>IMPACT SUR L’ORIENTATION DU CANADA</vt:lpstr>
      <vt:lpstr>Le fait d’afficher un taux de scolarisation postsecondaire élevé fait-il du Canada un meilleur endroit où vivre?</vt:lpstr>
      <vt:lpstr>SI 75 % DES CANADIENS DÉTENAIENT UN DIPLÔME D’ÉTUDES POSTSECONDAIRES, QUELLE INCIDENCE CELA AURAIT-IL SUR…</vt:lpstr>
      <vt:lpstr>2e CONSTATATION : LES CANADIENS RECONNAISSENT LA VALEUR DE L’ÉDUCATION POSTSECONDAIRE SUR LES PLANS INDIVIDUEL, LOCAL ET NATIONAL</vt:lpstr>
      <vt:lpstr>COMMENT LES ÉTABLISSEMENTS POSTSECONDAIRES CONTRIBUENT-ILS À LA RÉSOLUTION DE PROBLÈMES?</vt:lpstr>
      <vt:lpstr>UTILITÉ D’UNE FORMATION POSTSECONDAIRE</vt:lpstr>
      <vt:lpstr>QUEL EST LE BUT D’UNE FORMATION POSTSECONDAIRE?</vt:lpstr>
      <vt:lpstr>À VOTRE AVIS, LA FORMATION POSTSECONDAIRE DEVRAIT ÊTRE CONÇUE…</vt:lpstr>
      <vt:lpstr>3e CONSTATATION : 70 % DES CANADIENS CROIENT QU’IL IMPORTE PLUS QUE JAMAIS D’ACQUÉRIR UNE FORMATION POSTSECONDAIRE</vt:lpstr>
      <vt:lpstr>LA FORMATION POSTSECONDAIRE GARDE-T-ELLE ENCORE TOUTE SON IMPORTANCE?</vt:lpstr>
      <vt:lpstr>4e CONSTATATION : LE NIVEAU DE SCOLARISATION AUGMENTERAIT SI L’ACCÈS À L’ÉDUCATION POSTSECONDAIRE ÉTAIT PLUS ABORDABLE </vt:lpstr>
      <vt:lpstr>POURSUIVRE OU NON DES ÉTUDES POSTSECONDAIRES</vt:lpstr>
      <vt:lpstr>5e CONSTATATION : UN PLAN D’ACTION DU GOUVERNEMENT EN MATIÈRE D'ÉDUCATION POSTSECONDAIRE</vt:lpstr>
      <vt:lpstr>LES DÉMARCHES SUIVANTES VOUS PARAISSENT-ELLES UNE…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C3 - National benchmark</dc:title>
  <dc:creator>Jonathan Nadeau</dc:creator>
  <cp:lastModifiedBy>Jonathan Nadeau</cp:lastModifiedBy>
  <cp:revision>267</cp:revision>
  <dcterms:created xsi:type="dcterms:W3CDTF">2018-09-19T14:57:26Z</dcterms:created>
  <dcterms:modified xsi:type="dcterms:W3CDTF">2019-07-05T18:14:53Z</dcterms:modified>
</cp:coreProperties>
</file>